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15" autoAdjust="0"/>
    <p:restoredTop sz="94660"/>
  </p:normalViewPr>
  <p:slideViewPr>
    <p:cSldViewPr snapToGrid="0">
      <p:cViewPr varScale="1">
        <p:scale>
          <a:sx n="75" d="100"/>
          <a:sy n="75" d="100"/>
        </p:scale>
        <p:origin x="2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241986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149423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276216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16684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290437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18256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178347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6482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253385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332061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64D64F1-1E1D-451F-BB8B-D25EB6587CC2}" type="datetimeFigureOut">
              <a:rPr lang="he-IL" smtClean="0"/>
              <a:t>ז'/שבט/תשפ"ב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365FD26-A548-43EC-A675-1B0182DBCF27}" type="slidenum">
              <a:rPr lang="he-IL" smtClean="0"/>
              <a:t>‹#›</a:t>
            </a:fld>
            <a:endParaRPr lang="he-IL"/>
          </a:p>
        </p:txBody>
      </p:sp>
    </p:spTree>
    <p:extLst>
      <p:ext uri="{BB962C8B-B14F-4D97-AF65-F5344CB8AC3E}">
        <p14:creationId xmlns:p14="http://schemas.microsoft.com/office/powerpoint/2010/main" val="8837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4D64F1-1E1D-451F-BB8B-D25EB6587CC2}" type="datetimeFigureOut">
              <a:rPr lang="he-IL" smtClean="0"/>
              <a:t>ז'/שבט/תשפ"ב</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65FD26-A548-43EC-A675-1B0182DBCF27}" type="slidenum">
              <a:rPr lang="he-IL" smtClean="0"/>
              <a:t>‹#›</a:t>
            </a:fld>
            <a:endParaRPr lang="he-IL"/>
          </a:p>
        </p:txBody>
      </p:sp>
    </p:spTree>
    <p:extLst>
      <p:ext uri="{BB962C8B-B14F-4D97-AF65-F5344CB8AC3E}">
        <p14:creationId xmlns:p14="http://schemas.microsoft.com/office/powerpoint/2010/main" val="3970023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OWNER\Desktop\&#1497;&#1512;&#1493;&#1495;&#1501;%20&#1488;&#1489;&#1497;&#1506;&#1491;\&#1492;&#1493;&#1512;&#1488;&#1492;\&#1489;&#1500;&#1489;&#1513;\&#1502;&#1506;&#1512;&#1499;&#1497;%20&#1513;&#1497;&#1506;&#1493;&#1512;\&#1505;&#1512;&#1496;&#1497;&#1501;\&#1511;&#1508;&#1492;_&#1513;&#1495;&#1493;&#1512;_&#1495;&#1494;&#1511;_&#1496;&#1511;&#1505;_&#1492;&#1491;&#1500;&#1511;&#1514;_&#1492;&#1502;&#1513;&#1493;&#1488;&#1493;&#1514;_&#1492;_68_&#1500;&#1502;&#1491;&#1497;&#1504;&#1492;_&#1489;&#1502;&#1488;&#1497;_&#1512;&#1503;_&#1510;&#1495;&#1493;&#1512;_medium.mp4" TargetMode="External"/><Relationship Id="rId1" Type="http://schemas.microsoft.com/office/2007/relationships/media" Target="file:///C:\Users\OWNER\Desktop\&#1497;&#1512;&#1493;&#1495;&#1501;%20&#1488;&#1489;&#1497;&#1506;&#1491;\&#1492;&#1493;&#1512;&#1488;&#1492;\&#1489;&#1500;&#1489;&#1513;\&#1502;&#1506;&#1512;&#1499;&#1497;%20&#1513;&#1497;&#1506;&#1493;&#1512;\&#1505;&#1512;&#1496;&#1497;&#1501;\&#1511;&#1508;&#1492;_&#1513;&#1495;&#1493;&#1512;_&#1495;&#1494;&#1511;_&#1496;&#1511;&#1505;_&#1492;&#1491;&#1500;&#1511;&#1514;_&#1492;&#1502;&#1513;&#1493;&#1488;&#1493;&#1514;_&#1492;_68_&#1500;&#1502;&#1491;&#1497;&#1504;&#1492;_&#1489;&#1502;&#1488;&#1497;_&#1512;&#1503;_&#1510;&#1495;&#1493;&#1512;_medium.mp4"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F6o_MM02vA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266253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כמיהתם הגדולה לירושלים באה לידי ביטוי:</a:t>
            </a:r>
            <a:endParaRPr lang="he-IL" dirty="0"/>
          </a:p>
        </p:txBody>
      </p:sp>
      <p:sp>
        <p:nvSpPr>
          <p:cNvPr id="3" name="מציין מיקום תוכן 2"/>
          <p:cNvSpPr>
            <a:spLocks noGrp="1"/>
          </p:cNvSpPr>
          <p:nvPr>
            <p:ph idx="1"/>
          </p:nvPr>
        </p:nvSpPr>
        <p:spPr/>
        <p:txBody>
          <a:bodyPr/>
          <a:lstStyle/>
          <a:p>
            <a:r>
              <a:rPr lang="he-IL" dirty="0" smtClean="0"/>
              <a:t>חג </a:t>
            </a:r>
            <a:r>
              <a:rPr lang="he-IL" dirty="0" err="1" smtClean="0"/>
              <a:t>הסיגד</a:t>
            </a:r>
            <a:r>
              <a:rPr lang="he-IL" dirty="0" smtClean="0"/>
              <a:t>- </a:t>
            </a:r>
            <a:r>
              <a:rPr lang="he-IL" dirty="0"/>
              <a:t>יום צום בו מתפללים לבניית בית המקדש ולעלייה לארץ ישראל עד לצהרי היום, ולאחר מכן </a:t>
            </a:r>
            <a:r>
              <a:rPr lang="he-IL" dirty="0" err="1"/>
              <a:t>היתה</a:t>
            </a:r>
            <a:r>
              <a:rPr lang="he-IL" dirty="0"/>
              <a:t> נערכת סעודת חג גדולה</a:t>
            </a:r>
            <a:r>
              <a:rPr lang="en-US" dirty="0"/>
              <a:t>.</a:t>
            </a:r>
            <a:endParaRPr lang="he-IL" dirty="0" smtClean="0"/>
          </a:p>
          <a:p>
            <a:r>
              <a:rPr lang="he-IL" smtClean="0"/>
              <a:t>בכל </a:t>
            </a:r>
            <a:r>
              <a:rPr lang="he-IL" dirty="0"/>
              <a:t>תפילה ביקשו מהקב"ה, שיחזיר אותם לארץ אבותיהם. כשהתפללו – התפללו לכיוון ירושלים, כששחטו – שחטו לכיוון ירושלים. </a:t>
            </a:r>
          </a:p>
        </p:txBody>
      </p:sp>
    </p:spTree>
    <p:extLst>
      <p:ext uri="{BB962C8B-B14F-4D97-AF65-F5344CB8AC3E}">
        <p14:creationId xmlns:p14="http://schemas.microsoft.com/office/powerpoint/2010/main" val="2698334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6600" dirty="0"/>
              <a:t>המפנה הגדול:</a:t>
            </a:r>
          </a:p>
        </p:txBody>
      </p:sp>
      <p:sp>
        <p:nvSpPr>
          <p:cNvPr id="3" name="מציין מיקום תוכן 2"/>
          <p:cNvSpPr>
            <a:spLocks noGrp="1"/>
          </p:cNvSpPr>
          <p:nvPr>
            <p:ph idx="1"/>
          </p:nvPr>
        </p:nvSpPr>
        <p:spPr/>
        <p:txBody>
          <a:bodyPr/>
          <a:lstStyle/>
          <a:p>
            <a:r>
              <a:rPr lang="he-IL" b="1" dirty="0" smtClean="0"/>
              <a:t>1973-</a:t>
            </a:r>
            <a:r>
              <a:rPr lang="he-IL" dirty="0" smtClean="0"/>
              <a:t> הרב עובדיה פוסק שיהודי אתיופיה יהודים [שבט דן], ועל כן יש חובה להעלותם במסגרת חוק השבות.</a:t>
            </a:r>
          </a:p>
          <a:p>
            <a:r>
              <a:rPr lang="he-IL" b="1" dirty="0" smtClean="0"/>
              <a:t>1977- </a:t>
            </a:r>
            <a:r>
              <a:rPr lang="he-IL" dirty="0" smtClean="0"/>
              <a:t>"המהפך"- בגין עולה לשלטון וקורא: "הביאו אלי את יהודי אתיופיה"</a:t>
            </a:r>
          </a:p>
          <a:p>
            <a:r>
              <a:rPr lang="he-IL" b="1" dirty="0" smtClean="0"/>
              <a:t>1978- </a:t>
            </a:r>
            <a:r>
              <a:rPr lang="he-IL" dirty="0" smtClean="0"/>
              <a:t>1,800 יהודים עולים לא"י בעקבות עסקה- יהודים תמורת נשק. עסקה זו הופסקה בעקבות פליטת פה של משה דיין.</a:t>
            </a:r>
            <a:endParaRPr lang="he-IL" b="1" dirty="0"/>
          </a:p>
        </p:txBody>
      </p:sp>
    </p:spTree>
    <p:extLst>
      <p:ext uri="{BB962C8B-B14F-4D97-AF65-F5344CB8AC3E}">
        <p14:creationId xmlns:p14="http://schemas.microsoft.com/office/powerpoint/2010/main" val="69132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העלייה הרגלית לארץ ישראל- הגל הראשון [1977-1985]</a:t>
            </a:r>
            <a:endParaRPr lang="he-IL" dirty="0"/>
          </a:p>
        </p:txBody>
      </p:sp>
      <p:sp>
        <p:nvSpPr>
          <p:cNvPr id="3" name="מציין מיקום תוכן 2"/>
          <p:cNvSpPr>
            <a:spLocks noGrp="1"/>
          </p:cNvSpPr>
          <p:nvPr>
            <p:ph idx="1"/>
          </p:nvPr>
        </p:nvSpPr>
        <p:spPr/>
        <p:txBody>
          <a:bodyPr>
            <a:normAutofit/>
          </a:bodyPr>
          <a:lstStyle/>
          <a:p>
            <a:r>
              <a:rPr lang="he-IL" dirty="0" smtClean="0"/>
              <a:t>-</a:t>
            </a:r>
            <a:r>
              <a:rPr lang="he-IL" dirty="0"/>
              <a:t>כ-20 אלף איש ואישה מקרב הקהילה עזבו את בתיהם בחפזה ובסודיות ונעו במסלול קשה וטראומטי לעבר גבולות המדינה, בעיקר לעבר סודן. </a:t>
            </a:r>
            <a:endParaRPr lang="he-IL" dirty="0" smtClean="0"/>
          </a:p>
          <a:p>
            <a:r>
              <a:rPr lang="he-IL" dirty="0" smtClean="0"/>
              <a:t>במחנה בסודן הם שהו כשנה עד שנתיים.</a:t>
            </a:r>
          </a:p>
          <a:p>
            <a:r>
              <a:rPr lang="he-IL" dirty="0" smtClean="0"/>
              <a:t>המוסד [בהעלמת עין של מושל סודן] העלה לא"י כ- 5,000 יהודים במטוסים [דרך קניה] ובעיקר בעזרת סירות גומי שהובילו לספינות חיל הים בים סוף.</a:t>
            </a:r>
          </a:p>
          <a:p>
            <a:r>
              <a:rPr lang="he-IL" dirty="0" smtClean="0"/>
              <a:t>סה"כ מתו כ- 4,000 יהודים מתלאות הדרך, וממחלות ורעב במחנות בסודן.</a:t>
            </a:r>
            <a:endParaRPr lang="he-IL" dirty="0"/>
          </a:p>
        </p:txBody>
      </p:sp>
    </p:spTree>
    <p:extLst>
      <p:ext uri="{BB962C8B-B14F-4D97-AF65-F5344CB8AC3E}">
        <p14:creationId xmlns:p14="http://schemas.microsoft.com/office/powerpoint/2010/main" val="1181606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הקושי וגבורה יהודית במסע:</a:t>
            </a:r>
            <a:endParaRPr lang="he-IL" dirty="0"/>
          </a:p>
        </p:txBody>
      </p:sp>
      <p:sp>
        <p:nvSpPr>
          <p:cNvPr id="3" name="מציין מיקום תוכן 2"/>
          <p:cNvSpPr>
            <a:spLocks noGrp="1"/>
          </p:cNvSpPr>
          <p:nvPr>
            <p:ph idx="1"/>
          </p:nvPr>
        </p:nvSpPr>
        <p:spPr/>
        <p:txBody>
          <a:bodyPr/>
          <a:lstStyle/>
          <a:p>
            <a:r>
              <a:rPr lang="he-IL" dirty="0" smtClean="0"/>
              <a:t>- </a:t>
            </a:r>
            <a:r>
              <a:rPr lang="he-IL" dirty="0"/>
              <a:t>חציית אזורים לא מוכרים בתוואי קרקע קשים. התמודדות עם נהרות גועשים ויערות סבוכים, הותקפו על ידי שודדי דרכים וסבלו מרעב, צמא, מחלות ומוות רב. המסע הרגלי ארך כשלושה עד חמישה שבועות, אך לפעמים נמשך גם חצי שנה, שנה ואפילו כמה שנים, וכלל לא פעם מאסרים חוזרים ונשנים בדרך והחזרות לאחור</a:t>
            </a:r>
            <a:r>
              <a:rPr lang="he-IL" dirty="0" smtClean="0"/>
              <a:t>.</a:t>
            </a:r>
            <a:endParaRPr lang="he-IL" dirty="0"/>
          </a:p>
        </p:txBody>
      </p:sp>
    </p:spTree>
    <p:extLst>
      <p:ext uri="{BB962C8B-B14F-4D97-AF65-F5344CB8AC3E}">
        <p14:creationId xmlns:p14="http://schemas.microsoft.com/office/powerpoint/2010/main" val="2970517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dirty="0"/>
          </a:p>
        </p:txBody>
      </p:sp>
      <p:sp>
        <p:nvSpPr>
          <p:cNvPr id="3" name="כותרת משנה 2"/>
          <p:cNvSpPr>
            <a:spLocks noGrp="1"/>
          </p:cNvSpPr>
          <p:nvPr>
            <p:ph type="subTitle" idx="1"/>
          </p:nvPr>
        </p:nvSpPr>
        <p:spPr/>
        <p:txBody>
          <a:bodyPr/>
          <a:lstStyle/>
          <a:p>
            <a:endParaRPr lang="he-IL"/>
          </a:p>
        </p:txBody>
      </p:sp>
      <p:pic>
        <p:nvPicPr>
          <p:cNvPr id="4" name="תמונה 3" descr="http://upload.wikimedia.org/wikipedia/he/a/ae/Operation_Moses_Map_1.PNG"/>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6632"/>
            <a:ext cx="9036496" cy="6552728"/>
          </a:xfrm>
          <a:prstGeom prst="rect">
            <a:avLst/>
          </a:prstGeom>
          <a:noFill/>
          <a:ln>
            <a:noFill/>
          </a:ln>
        </p:spPr>
      </p:pic>
    </p:spTree>
    <p:extLst>
      <p:ext uri="{BB962C8B-B14F-4D97-AF65-F5344CB8AC3E}">
        <p14:creationId xmlns:p14="http://schemas.microsoft.com/office/powerpoint/2010/main" val="3315778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3552" y="-1395536"/>
            <a:ext cx="8229600" cy="1143000"/>
          </a:xfrm>
        </p:spPr>
        <p:txBody>
          <a:bodyPr/>
          <a:lstStyle/>
          <a:p>
            <a:endParaRPr lang="he-IL"/>
          </a:p>
        </p:txBody>
      </p:sp>
      <p:sp>
        <p:nvSpPr>
          <p:cNvPr id="3" name="מציין מיקום תוכן 2"/>
          <p:cNvSpPr>
            <a:spLocks noGrp="1"/>
          </p:cNvSpPr>
          <p:nvPr>
            <p:ph idx="1"/>
          </p:nvPr>
        </p:nvSpPr>
        <p:spPr>
          <a:xfrm>
            <a:off x="1981200" y="116632"/>
            <a:ext cx="8229600" cy="6552728"/>
          </a:xfrm>
        </p:spPr>
        <p:txBody>
          <a:bodyPr/>
          <a:lstStyle/>
          <a:p>
            <a:r>
              <a:rPr lang="he-IL" dirty="0" smtClean="0"/>
              <a:t>השהות במחנה בסודן הייתה קשה עקב:</a:t>
            </a:r>
          </a:p>
          <a:p>
            <a:r>
              <a:rPr lang="he-IL" dirty="0" smtClean="0"/>
              <a:t>- מחלות, וחוסר במזון.</a:t>
            </a:r>
          </a:p>
          <a:p>
            <a:r>
              <a:rPr lang="he-IL" dirty="0" smtClean="0"/>
              <a:t>הצורך להסתיר את יהדותם [לדוג' קבורה יהודית].</a:t>
            </a:r>
          </a:p>
          <a:p>
            <a:r>
              <a:rPr lang="he-IL" dirty="0" smtClean="0"/>
              <a:t>איבוד בני משפחה בדרך לסודן.</a:t>
            </a:r>
          </a:p>
          <a:p>
            <a:r>
              <a:rPr lang="he-IL" dirty="0" smtClean="0"/>
              <a:t>האכזבה מהשהייה הארוכה בסודן.</a:t>
            </a:r>
          </a:p>
          <a:p>
            <a:r>
              <a:rPr lang="he-IL" b="1" dirty="0" smtClean="0"/>
              <a:t>תועדו </a:t>
            </a:r>
            <a:r>
              <a:rPr lang="he-IL" b="1" dirty="0"/>
              <a:t>מקרים של משפחות שצעדו מאות קילומטרים במדבר ללא פגע, אך נספו לאחר שאכלו מהמזון המזוהם שהגיש</a:t>
            </a:r>
            <a:r>
              <a:rPr lang="en-US" b="1" dirty="0"/>
              <a:t> </a:t>
            </a:r>
            <a:r>
              <a:rPr lang="he-IL" b="1" dirty="0"/>
              <a:t> </a:t>
            </a:r>
            <a:r>
              <a:rPr lang="he-IL" b="1" dirty="0" smtClean="0"/>
              <a:t>הצלב האדום‏.</a:t>
            </a:r>
          </a:p>
          <a:p>
            <a:pPr marL="0" indent="0">
              <a:buNone/>
            </a:pPr>
            <a:r>
              <a:rPr lang="he-IL" b="1" dirty="0" smtClean="0"/>
              <a:t>- </a:t>
            </a:r>
            <a:r>
              <a:rPr lang="he-IL" dirty="0" smtClean="0"/>
              <a:t>השמועה שנפוצה על הדרך לא"י, גרמה ליהודים רבים להגיע לסודן. הפינוי האיטי של היהודים הוביל ל"מבצע שלמה"</a:t>
            </a:r>
            <a:endParaRPr lang="en-US" b="1" dirty="0"/>
          </a:p>
          <a:p>
            <a:endParaRPr lang="he-IL" b="1" dirty="0"/>
          </a:p>
        </p:txBody>
      </p:sp>
    </p:spTree>
    <p:extLst>
      <p:ext uri="{BB962C8B-B14F-4D97-AF65-F5344CB8AC3E}">
        <p14:creationId xmlns:p14="http://schemas.microsoft.com/office/powerpoint/2010/main" val="1121202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274638"/>
            <a:ext cx="8229600" cy="922114"/>
          </a:xfrm>
        </p:spPr>
        <p:txBody>
          <a:bodyPr/>
          <a:lstStyle/>
          <a:p>
            <a:r>
              <a:rPr lang="he-IL" dirty="0" smtClean="0"/>
              <a:t>ה</a:t>
            </a:r>
            <a:r>
              <a:rPr lang="he-IL" dirty="0"/>
              <a:t>פ</a:t>
            </a:r>
            <a:r>
              <a:rPr lang="he-IL" dirty="0" smtClean="0"/>
              <a:t>לשמורה</a:t>
            </a:r>
            <a:endParaRPr lang="he-IL" dirty="0"/>
          </a:p>
        </p:txBody>
      </p:sp>
      <p:sp>
        <p:nvSpPr>
          <p:cNvPr id="3" name="מציין מיקום תוכן 2"/>
          <p:cNvSpPr>
            <a:spLocks noGrp="1"/>
          </p:cNvSpPr>
          <p:nvPr>
            <p:ph idx="1"/>
          </p:nvPr>
        </p:nvSpPr>
        <p:spPr>
          <a:xfrm>
            <a:off x="1981200" y="1268760"/>
            <a:ext cx="8229600" cy="5472608"/>
          </a:xfrm>
        </p:spPr>
        <p:txBody>
          <a:bodyPr>
            <a:normAutofit/>
          </a:bodyPr>
          <a:lstStyle/>
          <a:p>
            <a:r>
              <a:rPr lang="he-IL" dirty="0" smtClean="0"/>
              <a:t>אלו יהודים שהמרו את דתם בעקבות פעילות המיסיון שפעלה באירופה מאמצע המאה ה-19. </a:t>
            </a:r>
          </a:p>
          <a:p>
            <a:r>
              <a:rPr lang="he-IL" dirty="0"/>
              <a:t>2003- בעקבות לחצים, ממשלת ישראל החליטה על העלאת 300 עולים בחודש [ עלייה זו כללה רק בני אם יהודית ובתנאי שיעברו גיור].</a:t>
            </a:r>
            <a:endParaRPr lang="en-US" dirty="0"/>
          </a:p>
          <a:p>
            <a:r>
              <a:rPr lang="he-IL" dirty="0"/>
              <a:t>2005- החלטה- 600 יעלו בחודש, ובכך יסיימו את העלייה. החלטה זו נדחתה</a:t>
            </a:r>
            <a:endParaRPr lang="en-US" dirty="0"/>
          </a:p>
          <a:p>
            <a:r>
              <a:rPr lang="he-IL" dirty="0"/>
              <a:t>2010- העלאת 8,000 בני </a:t>
            </a:r>
            <a:r>
              <a:rPr lang="he-IL" dirty="0" err="1"/>
              <a:t>הפלשמורות</a:t>
            </a:r>
            <a:r>
              <a:rPr lang="he-IL" dirty="0"/>
              <a:t> האחרונים [למרות שחלקם אינם יהודים</a:t>
            </a:r>
            <a:r>
              <a:rPr lang="he-IL" dirty="0" smtClean="0"/>
              <a:t>.</a:t>
            </a:r>
          </a:p>
          <a:p>
            <a:r>
              <a:rPr lang="he-IL" b="1" dirty="0" smtClean="0"/>
              <a:t>סה"כ חיים בישראל כ- 120,000 אתיופים</a:t>
            </a:r>
          </a:p>
          <a:p>
            <a:endParaRPr lang="en-US" b="1" dirty="0"/>
          </a:p>
          <a:p>
            <a:endParaRPr lang="he-IL" dirty="0"/>
          </a:p>
        </p:txBody>
      </p:sp>
    </p:spTree>
    <p:extLst>
      <p:ext uri="{BB962C8B-B14F-4D97-AF65-F5344CB8AC3E}">
        <p14:creationId xmlns:p14="http://schemas.microsoft.com/office/powerpoint/2010/main" val="3354691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מבצע "משה" [1984-1985]</a:t>
            </a:r>
            <a:endParaRPr lang="he-IL" dirty="0"/>
          </a:p>
        </p:txBody>
      </p:sp>
      <p:sp>
        <p:nvSpPr>
          <p:cNvPr id="3" name="מציין מיקום תוכן 2"/>
          <p:cNvSpPr>
            <a:spLocks noGrp="1"/>
          </p:cNvSpPr>
          <p:nvPr>
            <p:ph idx="1"/>
          </p:nvPr>
        </p:nvSpPr>
        <p:spPr/>
        <p:txBody>
          <a:bodyPr>
            <a:normAutofit/>
          </a:bodyPr>
          <a:lstStyle/>
          <a:p>
            <a:r>
              <a:rPr lang="he-IL" dirty="0"/>
              <a:t>במסגרת המבצע </a:t>
            </a:r>
            <a:r>
              <a:rPr lang="he-IL" dirty="0" smtClean="0"/>
              <a:t>הועלו כ- 8,000 יהודים </a:t>
            </a:r>
            <a:r>
              <a:rPr lang="he-IL" dirty="0"/>
              <a:t>באמצעות רכבת אווירית של מטוסים ישראלים</a:t>
            </a:r>
            <a:r>
              <a:rPr lang="he-IL" dirty="0" smtClean="0"/>
              <a:t>.</a:t>
            </a:r>
          </a:p>
          <a:p>
            <a:r>
              <a:rPr lang="he-IL" dirty="0" smtClean="0"/>
              <a:t>סודאן </a:t>
            </a:r>
            <a:r>
              <a:rPr lang="he-IL" dirty="0"/>
              <a:t>הסכימה לשותפות הסמויה במבצע, למרות היותה מדינה מוסלמית ובהיעדר יחסים דיפלומטיים עם </a:t>
            </a:r>
            <a:r>
              <a:rPr lang="he-IL" dirty="0" smtClean="0"/>
              <a:t>ישראל. </a:t>
            </a:r>
            <a:r>
              <a:rPr lang="en-US" dirty="0"/>
              <a:t/>
            </a:r>
            <a:br>
              <a:rPr lang="en-US" dirty="0"/>
            </a:br>
            <a:r>
              <a:rPr lang="he-IL" dirty="0"/>
              <a:t>ב-5 בינואר 1985 הופסק המבצע בעקבות הדלפה לעיתונות. </a:t>
            </a:r>
            <a:endParaRPr lang="he-IL" dirty="0" smtClean="0"/>
          </a:p>
          <a:p>
            <a:r>
              <a:rPr lang="he-IL" dirty="0" smtClean="0"/>
              <a:t>שליט </a:t>
            </a:r>
            <a:r>
              <a:rPr lang="he-IL" dirty="0"/>
              <a:t>סודאן, </a:t>
            </a:r>
            <a:r>
              <a:rPr lang="he-IL" dirty="0" smtClean="0"/>
              <a:t>שהעלים </a:t>
            </a:r>
            <a:r>
              <a:rPr lang="he-IL" dirty="0"/>
              <a:t>עין ממעבר היהודים בארצו בדרך לישראל, הודח </a:t>
            </a:r>
            <a:r>
              <a:rPr lang="he-IL" dirty="0" smtClean="0"/>
              <a:t>משלטונו.</a:t>
            </a:r>
          </a:p>
          <a:p>
            <a:r>
              <a:rPr lang="he-IL" dirty="0" smtClean="0"/>
              <a:t>בסודאן </a:t>
            </a:r>
            <a:r>
              <a:rPr lang="he-IL" dirty="0"/>
              <a:t>נותרו קרוב ל-15,000 יהודים ממתינים לעליה, ובמשפחות רבות נותרו חלק מההורים או הילדים באתיופיה וחלק בישראל. </a:t>
            </a:r>
            <a:endParaRPr lang="en-US" dirty="0"/>
          </a:p>
        </p:txBody>
      </p:sp>
    </p:spTree>
    <p:extLst>
      <p:ext uri="{BB962C8B-B14F-4D97-AF65-F5344CB8AC3E}">
        <p14:creationId xmlns:p14="http://schemas.microsoft.com/office/powerpoint/2010/main" val="1218394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מבצע "שבא" (1985)</a:t>
            </a:r>
            <a:endParaRPr lang="he-IL" dirty="0"/>
          </a:p>
        </p:txBody>
      </p:sp>
      <p:sp>
        <p:nvSpPr>
          <p:cNvPr id="3" name="מציין מיקום תוכן 2"/>
          <p:cNvSpPr>
            <a:spLocks noGrp="1"/>
          </p:cNvSpPr>
          <p:nvPr>
            <p:ph idx="1"/>
          </p:nvPr>
        </p:nvSpPr>
        <p:spPr/>
        <p:txBody>
          <a:bodyPr>
            <a:normAutofit/>
          </a:bodyPr>
          <a:lstStyle/>
          <a:p>
            <a:r>
              <a:rPr lang="he-IL" dirty="0"/>
              <a:t>בעקבות התערבות אמריקאית </a:t>
            </a:r>
            <a:r>
              <a:rPr lang="he-IL" dirty="0" smtClean="0"/>
              <a:t>אפשר </a:t>
            </a:r>
            <a:r>
              <a:rPr lang="he-IL" dirty="0"/>
              <a:t>שליט סודן לחלץ את היהודים האתיופים האחרונים שהיו בסודן. הפסקת המבצע השאירה אחריה משפחות מפוצלות. </a:t>
            </a:r>
            <a:endParaRPr lang="en-US" dirty="0"/>
          </a:p>
        </p:txBody>
      </p:sp>
    </p:spTree>
    <p:extLst>
      <p:ext uri="{BB962C8B-B14F-4D97-AF65-F5344CB8AC3E}">
        <p14:creationId xmlns:p14="http://schemas.microsoft.com/office/powerpoint/2010/main" val="2581882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סיכום העלייה בגל הראשון:</a:t>
            </a:r>
            <a:endParaRPr lang="he-IL" dirty="0"/>
          </a:p>
        </p:txBody>
      </p:sp>
      <p:sp>
        <p:nvSpPr>
          <p:cNvPr id="3" name="מציין מיקום תוכן 2"/>
          <p:cNvSpPr>
            <a:spLocks noGrp="1"/>
          </p:cNvSpPr>
          <p:nvPr>
            <p:ph idx="1"/>
          </p:nvPr>
        </p:nvSpPr>
        <p:spPr/>
        <p:txBody>
          <a:bodyPr/>
          <a:lstStyle/>
          <a:p>
            <a:r>
              <a:rPr lang="he-IL" dirty="0" smtClean="0"/>
              <a:t>1977 </a:t>
            </a:r>
            <a:r>
              <a:rPr lang="he-IL" dirty="0"/>
              <a:t>– </a:t>
            </a:r>
            <a:r>
              <a:rPr lang="he-IL" dirty="0" smtClean="0"/>
              <a:t>1984-  כ- 5,000 יהודים עלו </a:t>
            </a:r>
            <a:r>
              <a:rPr lang="he-IL" dirty="0"/>
              <a:t>ארצה בדרכים </a:t>
            </a:r>
            <a:r>
              <a:rPr lang="he-IL" dirty="0" smtClean="0"/>
              <a:t>שונות.</a:t>
            </a:r>
          </a:p>
          <a:p>
            <a:r>
              <a:rPr lang="he-IL" dirty="0" smtClean="0"/>
              <a:t>1984 </a:t>
            </a:r>
            <a:r>
              <a:rPr lang="he-IL" dirty="0"/>
              <a:t>– </a:t>
            </a:r>
            <a:r>
              <a:rPr lang="he-IL" dirty="0" smtClean="0"/>
              <a:t>1985- </a:t>
            </a:r>
            <a:r>
              <a:rPr lang="he-IL" dirty="0"/>
              <a:t> "מבצע </a:t>
            </a:r>
            <a:r>
              <a:rPr lang="he-IL" dirty="0" smtClean="0"/>
              <a:t>משה" </a:t>
            </a:r>
            <a:r>
              <a:rPr lang="he-IL" dirty="0"/>
              <a:t>עלו לארץ כ- 8,000 עולים מאתיופיה</a:t>
            </a:r>
            <a:r>
              <a:rPr lang="he-IL" dirty="0" smtClean="0"/>
              <a:t>.</a:t>
            </a:r>
          </a:p>
          <a:p>
            <a:r>
              <a:rPr lang="he-IL" dirty="0" smtClean="0"/>
              <a:t>1885-"מבצע </a:t>
            </a:r>
            <a:r>
              <a:rPr lang="he-IL" dirty="0"/>
              <a:t>שבא" </a:t>
            </a:r>
            <a:r>
              <a:rPr lang="he-IL" dirty="0" smtClean="0"/>
              <a:t>עלו </a:t>
            </a:r>
            <a:r>
              <a:rPr lang="he-IL" dirty="0"/>
              <a:t>כ- 1,000 עולים.</a:t>
            </a:r>
            <a:endParaRPr lang="en-US" dirty="0"/>
          </a:p>
          <a:p>
            <a:endParaRPr lang="he-IL" dirty="0"/>
          </a:p>
        </p:txBody>
      </p:sp>
    </p:spTree>
    <p:extLst>
      <p:ext uri="{BB962C8B-B14F-4D97-AF65-F5344CB8AC3E}">
        <p14:creationId xmlns:p14="http://schemas.microsoft.com/office/powerpoint/2010/main" val="2494731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8800" b="1" dirty="0">
                <a:effectLst>
                  <a:outerShdw blurRad="38100" dist="38100" dir="2700000" algn="tl">
                    <a:srgbClr val="000000">
                      <a:alpha val="43137"/>
                    </a:srgbClr>
                  </a:outerShdw>
                </a:effectLst>
              </a:rPr>
              <a:t>העלייה מאתיופיה</a:t>
            </a:r>
          </a:p>
        </p:txBody>
      </p:sp>
      <p:sp>
        <p:nvSpPr>
          <p:cNvPr id="3" name="מציין מיקום תוכן 2"/>
          <p:cNvSpPr>
            <a:spLocks noGrp="1"/>
          </p:cNvSpPr>
          <p:nvPr>
            <p:ph idx="1"/>
          </p:nvPr>
        </p:nvSpPr>
        <p:spPr/>
        <p:txBody>
          <a:bodyPr/>
          <a:lstStyle/>
          <a:p>
            <a:endParaRPr lang="he-IL" dirty="0"/>
          </a:p>
        </p:txBody>
      </p:sp>
      <p:sp>
        <p:nvSpPr>
          <p:cNvPr id="47106" name="AutoShape 2" descr="data:image/jpeg;base64,/9j/4AAQSkZJRgABAQAAAQABAAD/2wCEAAkGBxMTEhUTExMWFhUXGR0bGBgYGR4aHRogHhoeGhcdGh0dHSggGBsqHxgaITEiJSkrLi4uHx8zODMtNygtLisBCgoKDg0OFRAPFS0dFR0rKysrKy0rLSstLS0rKystLS0tLS0tLS03LS0rKzctKy0rLS03LTctNzc3LS0tNy03K//AABEIALwBDQMBIgACEQEDEQH/xAAcAAACAwEBAQEAAAAAAAAAAAAFBgMEBwIBAAj/xABBEAACAQIEAwYEBAYBAgQHAAABAhEAAwQSITEFQVEGEyJhcYEykaGxI8HR8AcUQlJy4WIzgpKisvEVJDRTY7PS/8QAFwEBAQEBAAAAAAAAAAAAAAAAAAECA//EABgRAQEBAQEAAAAAAAAAAAAAAAABETEh/9oADAMBAAIRAxEAPwAmcR5MP+0/pXQxaxy9xH3rlncefyr1MWZjpuPePvXN1SJjPQ1Zt3Fby+3+qGviF3yA+3+vOvlxKc0g+VAcuaRM/s5vfXWu7EQdd+qzyihdvH29iG9ifprVhMTbI0uMPIj/AFRHZt+PQg6en3qPiB/D9x9xUlnCy3hYsx5b/KBUvGOzuLOHc2QveRKqTqYIkbRMbAmgGL612QazlO02JQ6kGDqGUflBFNHCO0tq9Ct4Lh5HY/4nn6UNc43/AOusehppXBo4lhrS6bebHW55W2PyBNdcW7MXcXiUNu+1qVC6Zo3JklT50Bi5wGy24+YB/KqtzsXh2/pX5R9qq3uC8RwyhWfPoCGW7AYg7BnUwsRodd9qqtxjiduT3JeJiMjA9CYIYcutBaf+HFs/DI9GP515a/h/ftMHs3HVhsQQD5wRRLhHbcKFt4mzd76PEbafhiRMatOg3PWaI4Tt3ZveG2twMdgVM/SqiC7jbq+B1uiB/VB+Z511YsX7wPdAx1K00cN4Mzw92QOnM+tMNu2qCAABSQtZ/geAX7k5wBBgnb6VJf7PFdzTjisYBtQXF43XahKXW4XFSNwkKAWOh5D0qxiMSJjn+5q1iz4E/wAR9qilfittZAgc6XOPWwtpzrtTRjlk0s9qBFph1FBU4ZwK8SpU8gdRp86KXMCO8AZi2mvLXyimxLHd2n01FsfY0uss3h6qPrQJ+Iwdq5edBY1DMAUuMpIBOvizAnTpVW3w9c0Wrt5H18LAEEjlmVh/6acsVwmynjRnLMeS5hBOpn51TxWDw6qWtXC1zoRB85FVMLqtjbexzfL84NWbPazFWwQymD5fnrU5xjjcz6iukxYO6j2oOrHbefiSD1H+j+VMXB+3doHxO48gf1ila+1gmGT6A1UuYPDHYx8x96DYcL26sGIuT6j89qLWe1FthKsp/wC6sGw3Byx/DcjXc/6rQE/hpjlAy37TD/kNfqDQRwhmGYaGNecSBtpqAK4NoZvC3TX/ALvygGqH88vWPUEfevkx4WSHE8jO3p9qirrKYUEjURrGk+EifRR9KkFpo+JSABzGwDCI9PyqimNBEEKx6z6/qPlXr3ZOgA9PWguDA3DBUNr5ev8A/Jr1sM4ElSNz7eH6eIfOoRiQCIDDzBM78ten1rtL7iZLHnEkfM/vagdOxltchdtySCfIcqO3eJKOmTnqJ9Y/Les9scXi0logkFjmIaDB1GvWftXPc4cDusjFSwfPmWZAOu+/lGtXUwlfxF4b3OOuspBS6e9SI1DanTl4s1L6EZDyIMg+36imjt/fts9pU/pVpkyYLeEE+xPvSjfuACOZoHzht9nxGFc7vaBPLcGafOHnK6t0NZ12VJa5hSf7GA9AzAU9NjQLndZXmJzZfD6ZutRVvivHmWyQkSRHI75uR0nSlLD9oLoGGDLbbvQcxZdoE6RXuIvkoY3CLHrFwilDiXFABaT/AO3bGo3lhJ+kCgfE7QWbq3M2GUEOEzI5BMmAdOWvWmPsgcGhuNqLi759Qojkaxa1jG+KQOgE6ec8/emPhvEGexibh3IWftVRtl7tBhwY7xZiY8utLfFOL4Z2jvDmIkZWYGOojlSYjsb6gSYw8mP9VF/JXjdRu6uQMPE5G36bb00kNFjGoUDJdukMRBLFp8vFrFQriy0Rc1JjKRsecwRWYfzmJsBczOkaqGzDXyDVYv8AH3ZLeW4A4BzEDWSTJMRyioutJvI6rnYZgSQMohRG8setE8SxyqCIIUaH0FJnD+K4q5hbWQ2WAmF7wgiGygsrAg7T7ipH7TXVeL9ogRuGVhuq6RHM9KAw6yaAdqLEgDqw+4ph4fdDqWBoTx23muWh/wDkT/1CgZuJao4HNYpTbw3MzAxPIU5YlNG9qGNhVPKgWjatgDIwECIJZJ23jSav4HgLX/gBzKCxLXFIgnWDMnqSaJ//AA9J2pZ7e4hlAVNAFGaDyMn5UAHGcTsq5X4t9VgifI8/Wp+H4vDsBmIUnz29elLfC0a7dS1bE3LjZVExvtqdhWg8U7HYfBpa/HuHFggyAO70MsNdRHWZ8taqF3i3D/G0bRp8qpDDxypsx1zOmbT4QOuwga0DuW6KJdncPmuW16uo+wrfBWGcBvCxetvcVoVwxgcgZFabZ7c4QjVmXyK1YzWdjFkfEg1MaH1/Q1OmNXYrGscv3+zS+zEtlgAz852qwAdo1n13kj3g/uay0LXb9hjqm3kDQfE8YwYaFtKx22Ua0J7RYtxaIt7n4iP7eX2Pyot2Awluyoc2xcvMJLETkB2C9PM9aov4YBkzfyxy8ys6fIUf7PYbA3SM98K0/wDTLsp9JYj6TVocR3hDPQUl9s1tXlZ8gt3V1VhoWjcN19ag0XthwC2cMhtqAbX/AE9J1I/uOuvrrWe8JF642QWGYkwWAMD/AC00igPY/tnicM6gPNuYZG1RvvlPmK/QWEvi7bR0+F1DDTkRNaTX597T9lMXhrhe+v4bMfxUGZTr4R1UnkDQu5wwLae6ykQUCg7mWEk9NJgV+nb2FS4htuJUggg86x3jvCu6vCy2s313G4AZwfcAVKkUeBWSl/Crt+GTHSSW/Om+63jPpS9dEcQs/wCP60aut+KfT9KjQBhmkH/FP/1uaWsbwIM9sl1XvLQZZIAlVGYSdJI1HWnTslwlsTdyTChELNvA7thp5y1N/HuwOEuYeMjZrSeBs5nwjQEfDqQJ0qpSHg+BYe2mfMYKZSIkyR8XrPSrOB4Pbw/eI4FwPByHQADQBo3JY7eog1VwGIKElp8JhQQZB/qJ6gDn5ivMRjingHiu7kk6Jp8TcmczPlmHMaRTQOIBACcqCBAiA3+IGpHT4Z3O9WcPxq3EktM7BdvWJyis84pxYqcqjvrvqSqa6DSCxJJkkwdNNDV+3xG5bXNeurbUaBFQSdNdJgCdNifSKoeOJX7brlzzImHt5h7qStJ3FuxtkTdsKhcDVFJVTOg/DY+CegMenMXi+2uIJhEcoNvDof8AtaREc9/SoeHcek5p7tlGocEGP7V1IdfI5YPqQSHXg/ZWzdsW+8tLAXXwDMTlE+LcUpYjgltL7rkKgHqeRDLpPkDTz2U4213N3mVQQpUhwZYzmG/kCAdYPOlO42Z2fkSaio7vaW3grQUqXdmJgECBoJbmJ5adags9rrF65YJlSbiyCPhhhzpI7RXy199Zg6eUcqoWVZiAu86eR5VcTWsfxN7RXLASzZJVrniLjeBoAvmTz/WkjgOIupcF6490ZGBIlvGJ1B6jejXHMGMThrAa/nxNoxmIIDqx1E9RA1Mc+tBrGHvm6bKozPJEbERvMwABQa1fxttEVoLl9LaJqXPty9KVOMdnsXfzvdIsq2uVpOgjLtsNOZmn/s1wlcNZVz8WRVE/0gCTHmWJJPPSi3F8L3li4iZZZSFzCVmNJ8p1pg/P3D+yl66fwVZ2H9nKDoZ5baGnSz2Rx99ScWWRgoCmQzNHN4bUxA60/cGsphrQTwhom4ygKGaNYA5cqtXsXALkxp/4QPzoMlxuCv4IrbuqHD/DlIJPqu4ot2Y4KmMBueK2gMbakjcAHpzNDMZxVrt+5eB11y9cvKAd9IHWZp54Vi2t2Etr8USxiBJMkCf2aK+4hwUJrGn73oY/DUq1x/jK4e33mIeAxgDcn0FDeHccsXwSj7bg6EdKgV8Fj0Zf+mDoASoJ1G55xNEMPfQlR3ZEkCcp01idtdK+w9pUnuwFB6aco6bVZe++UgNrH5UCbxXi2W7fyKCjFlAbWFiFIjZoJNT2ReVEI7zxAFSrFd9dY/ON6EcdZQoAkakkGJkydY3OtN/B3cIi3YHhG8GPCIIjy1qoscRtXXsWSxYtBJGYrmA03G+1UMThLr2GZkKgA5ZM8tpOpq/g8aQ695iEKJMKB7jfavOK483FMHSNI2qKzpVKuDtJkelfpH+GWILcOsFiSfEJPQOwH00rBu0OACG0w3NsOYMjxMYHkY5elbV/CjEZuHWv+DOv/mkfQ1qMneKRf4g4Qd9hbkam5lPtbuR9D9Kd0ehfabAi7aDc7Td4PZSp/wDKxq0jMsWpOPskKYVTJAMDTmeVFLiE3WMGI3+VS4hcykg6A/cCD9D8qiwsllXmSB8zFYaN3YLhYs4ZXIh7iqWncAKAo+59zTDdWQR5VBhdgBpAAj0q1NbYrDuM3iMXeB1FvOBH/GFYe5Ee9L+MxoVHkZncwANpJLO5PpsByimft5w9rGPvHUrfUOunNmAYDlv+VZ/exih1iZVYjl+wNKy0v8P4i1glEUG45BcnWI2H1kxvoNqv4S34s7+JzuTr96pcNwc+M7nWiDcYtWRIXO3mNB0oGXC20YAwR7/v7VDxLhgjVVYHqNfUUJw/aI3iB3SqCdSpM/LYVX4n2ivW2KCOhaNRp9/aoqz2T4V31+5hHYhWQlWiYykMpOu8iPT1q5ctsjMh0KmCPPnQXEcUuBrbpIuMCJWQfCeg5/pTDirlwNba/wCG4+XNMaaGCfZfnVALjnZhHQMpS05MktIzHXTU5Ry85oM3BmsEBzBKy0rEHyMwR5iifFu0yNmRVLS0ySIMEgCI6VUsceVrQtOnw5oaZiRt6TRPHmDLIddQdf1+YrQ3xFtThb/dfiX1W3ccH4gukxyOq68xpyFZkhIifv5U53uM27NvBG60Ilou2k7t4dBqTpQOuNvPeuC2CRbGpXyGw8xMVI/fAeE6dJirOEtg5nXZoA9Dr+Yqrx/jFvCW87kDkBuT6DnUV8lt4DXSEUaxNJ/bLtZbuKbFk5h/WRsegnmOvy60B4rxy5jWAe4bVktEb8plo3+33qXgfZV7rCFPdBiS58OYD4coOon9KoIdg+Evdi9cUQp8J2k9Ty08tz6VpC4dUGdzPT/Q51UwapaUKoDEaAD4VqdLTMwZjJ/e1BknbzF9/i3DnS0coHIDSYA50f7P8NsLaDKEfNqWj6RyjWkPE4zNir7NENcuakTuxj6Vbt8Ya3olwWUOoDgmT/URpIHrRDQqlJCjST7TrpRrgvAMRiUzrAXq+gPpprTDwXsQB4sQ09EUmD/kfyFOIUARHpTDWVcY/hIbrSmIVNg0oSIHQTv71U4v2SXCqbduWthZJYyTHxHpEawNN6119SAKHcTwGdfNf2atSMWS4/w7LG1RYlxBRSJOg6CdNasdtuBHCXQyZhZuEwJMI25X0O49+lddg+FHE4pR/Rah3+fgHuRPoDUUM4b2Lvtf/lyuUSdTs0iQQs9PtW99nOEWsJYWymwiSeZygE/SrNvCWw+cgZo39Nvzq3PrViV7krllr5mA3NA+1OMuKipb8PeaZhy6/Sqhbt9n+Ii44D4Tui5ic2c2w3h+EQDFXrPZ66lxWgMoJnKZjQxpvvFR4TDYdVCEB4/v8RPU6zXV68ia2SUb/idPddorLZgwd8qozTrpr5VcXEH1pe4T2hTEApdGW4pgkbTyg8p31piwyDrr5iKsZpY7fcK/mrBKA99aDFI5jQldOuUEeY86wy1gc0bQQSD1ObUetfoXtlxJsPhmZIzE5QdNNCSdfIfWsXXiGFuWmW7+DdDZg2sGdc0gxI0GU7wIqVYlw1nKgXyqLEcNSBKhjMySd+mm48qt4Rw6A8iN6kW6qDUGeVRXnBuHAPJ0MzAG2u1WuPcL/GZ0HhaDEA/fzqAcQ7mWayWLRlg/DG/P0ok3GDiVGUAFRM7bRI9f0oK9u3qmSA+Zch55if8AetQdr711QDdtspiFBGh1OoOxn1orYtkutkoe9zKR/SVIMgnTQDea0LjuDRsHdS6M/gJJ8xqCJ2g6irBjvA+xdm8Cbt1lOskDbpAoJx7hS4dsqXMy8tNfenbBYHLbNsYiLoYEqCQIAEg8xmmdKWe2eELFRmDMJLECB+xQL+FuuJMCFGpOw6eu9TDjFu4Mt4BhAUTB0Gw38IHlUGLwFyzbS4twwQMw852g7/6qksHVtT57+w5CjLdP/jlrD8Nw15jq9tSANSfAPny1rN+KY1sY0LmuX31RV1yQfhjkI5nyNErV5Gs5r2pRAltCWBCqhChVGhJbLv50+dg+D2sPhkvGFa4MzXGgb7CTsI5edFLnZ/8Ah86ZbmJILckGoHr1P0ppxuFKoSWMLrA0+XWjD8Rw7NkS/aZuguLPtrrVfiSEIwIiVP2+tAMwmOtzlzSRyg/pSzxT+Ia5YsIT48uZ9OR1AH+PPrTLwuwphzuyg+eo2rJ+IcLygKJK52XNHMZjr56/SoqzguF2bpJyw5M6meevvSv2qthcSyqIAAAA5aUbw9xreh3GxmPn1oR2su57ysFhigzEczrB9YirEr9PXbyhoJCk7Tsa8LHdT7VX4gO8SV+JdR5+XlQwWH/6lljkO6dD/UPLWqDi3hvXGGuSSZlW1B9gCPpPzpew/EGdioYq6mCGH2gmRU9zG3UhsisB8WQiY8h1qaY57Z9nWxmFazbZVfMrKSJ2Oo8iRIqp2A7MDBJclzde4wzNGUALIVVEkncyfOmrC31cB1MqwkfnpyPlXd2z/UNfsf8AdVHamTprUuaORqvbQ8qsC7GjaVUelp3XSg3aa1NhiP6DnjyEz66E0cuNpQ0XXDRGYdDH2O4qVYTOB3hfY5EcAGDnEa9RFDeK41LT5HFzO05cqyvuRzrRLuCtuICMn+Ay/lFVj2cUqAHaRszqGPrpFTF0j9lSe9u5l3Cyp9WG3t9aYeIcTGHQMC3PwnxAAc+o+dWOG9iu7xJvPdzrkK5QMpkkakyfpFdcR7HBsxW4deTDTykj06Uymxnnanj93EFWiLdsmBmkGFOaTzJggctvWs8xZlC3J3OnSNfsYrQe3HB7thdU8JDSQOq6HQkMZ6GJ3ikfiFrJatJvrm+YO3yHyoUR7N48BFVjpyP5UYxC8xvypPt3PEy/vp+VEsHxFl0PiHQ7+xoCWJu3WAVnUBdoXrvqWmmPsNwlr99RnJUauYiQIkRJ30HvSvi8SmTMdFkbzpp0G+xrRv4T3Vl8sFWWVbrDDPpGg8SH38qB54nwy3cZLxUF7UlTz2Oh6idfUUJxnGJssy2muAqYXbOPI+YmmZaHcSuqVNorMrpH0iPhPnpVqRg9vi1zxZVuyGIIAdiD/ax2I9qtYTDrfVs7ut3+lQsmORBJHmPajvHb38p4VX8W5Maalo3PkNKGJjygVjaVrkKC7fESABvty5VloOs4NXsXMO5Y3P6SdANZU7kn0pRtYG4t4JcWAGGeCNROus66VtOH7O276W7zm4LhgOhJQAEEqQoMMpjfz6g1EvYLCPcjJDMZJDNpzJGsVUAMIbWDtJiLyi5euybNtvgVZjvGHPeAOdLnHeL3bzF7t0tHIbDyCgwPaiXatjcx9xAfChFtAP6VQAAfei3DrqW1Cm2CPSgRLF1Tz266U49j+0j27nc3HZ7D+FgSTlB0DLO0EnbcSKIcTv2Liw1tT/20nY4BHhZCmitewlo2hkbUocs+n5HekjjTratur6nv20H/ABG/yI+dOt3FD+Rs4lyRNtM531jLJigHF8Nh8TZuXRlbMGZHjYkDMBO2qwagy3E8ULMWyQs70ycOsK6BomRzoLZwFx1DWFOUmCTGX9a54vhn75+6JRBACqxAEAA/UE1Ub5iLpstJzEdRbbTrMaR6V5hMYvfeFgVuAnT+4b+8faoeOdq8JZEMvetMZVUE+Zg6x57UjPxLEX2a/YwK2EstnzhzmYDfQDK3hOo1570Dj2kwpWbtvRgZ+moPUVZ4fxUXVIQgXAJZH1EdQd8vz9Ks4qHtzMhh+VZ5g7pHFClpiT3Th0JMSIyiDoPhnTzoHPDcVyXMhX4tYQyFjnptRjAcZQ6ZsyH5jrI6eYoXhLQYFyI06BfM7b8qV8faLXFC75iZGkLI8I+Q1ouNOF5CCEYAmhWP4oF8MEnoNSfSgOEsM6qQ7GdiCdRyo/wPhIWXc5j58vXzp1MxNwzOyMXGWdlmfWfOuL10ruMw5SNqI4m5lg+1fSjbge9VFOxxJfT1mrQxDH4cpHz+1TCzbXUKvyrzvSfhFUcKbnkPSfzMVICebCfT/deqnUk/apMlEUOJJmtshAKsInLm+asIIrFOPdmSztZQrauL4kXXJdUzBtEmVGp8GsEEba1veWgnE7OEB/GFtmBzAFAxUneNCVkialWV+cr+GM5XlbyAgqxgSOfrHsco61FbDZspEEEjpMVsfaXh+ExQP4JD8rinIRG205h5HrQzA8Jw1u1ojXL66F7izIGwU/DsB8tdai4zviTEqix/cfkpE1o/8K1YGyvJcPJnkbl0kenhQUr8RxtzFZrXd+NJKroGBiOf9JBInam/sHgnsZlusM7hICk6BFyhekx+dBp+bWgHaC43fIEaDkkgAk6E6wNTRixJUGZ03qM4UsxcNEgD/wAJkfc1UZ1x2z/MX0ui257tSAcp8RkTA9RQ3ij993GHUZGkd4pEEMOR56Qx960XtBwc4hTb0S7AK3gI1841Oo2pY4r2VNu5avG41wK/i6qpQgkvuQGE6gQGNTF0Z4pw1mwZCCGtwygTyPiHpBaBtX3Y3BstprzzL6LPQHU+5+1T8Ix2d+7TN4SQxaTsATuZ5ge9MFzD+HKNNIHl0qxKxDjWCYYvHZJJFznoQCoY+2vyoNw9bwuZQZBPIyPfpPzrTe12FAvLiF0NxQGH/K2SD9D9KUcdje6uIwQEHkOXmajQDj8Xe7woo5xy/PYedccSRmtWzHjLx9KNq6Oud7ca6AxI8vSpLeHFx1J2UaDzOn2qBn7SZrHB7QG65QRyOjSp6g9KS0xjDDdybT2wxJJyxvHwzz3p3/iHhy3DAmsi6m3/AHUjYziOIZVS4FyDbrtG9VF/BOtnCo0HKTBAEnYxInTbelu5ezEmDqSfnRnC4XF3VCW8zJoMqoWHlJA0p04L/Di0qf8AzJZrh5WzCr5THiPnRSPg8PcvXYfNcuHxPmJ01M5ubHSAukiDyrW+A21SwgBJEw08yeZ+Ue9ZzwkDDEMssD8XX1/1WlWUVrBe0QVZc2h0kagj3G1EV7am1mtNspOX/H+n6ae1ZZxrF4i1jmxCKFe13eWDMqS0zppmBMjWJrYOM4Nryq9qM66wTAYEQVJiR1nyrKe2mFvWL15nRyHAySOiGACNCFIjrr50FbjXbbE3xkU5RIVVVMkknwySxMQZgAT15U54fBtasIhOa5AUt1JjX5kGkLs/ZW42HF23+ELkuRM5YhJy69B9a0kYu2xZgZhtPIBQAPXn8qipHuvhwDbBYLEqADptz0B9x60S4P2ttXcyMCjoJKEEHL/csgZh1HLz0J94dxNLVs99kVnkr1IjQHziaQeIcKe7iheR8iqwKczqfEp8on51UajexC3ACpBX971RdWXzHLqP1rrglrLaHnJ/IfQUQsYWT4tqpxHw+053PhooqgVEj6ny0qTvBVjNd19XOYUJ7ScS7qyY0ZvCv5n5flRFDi/HyWNu0YA0Lcz6dB50GZhHn1NAGxRFVMVx8gGeW1YdMMxYeVVr9xQD+VKnDr+JunQEzrsabOG9l8Q8G40eVBSwmBi0+J00kAaaAGD5nUfah/BsXdLPiXhUgrbB3OureQ0gUR432fa03dtddbdzVo1DdQBEifI0rYu895hbJ7q0N2jkNMq9T9qDZOz/ABDvLCOdMwn08qK4d59Kzbs1xPLcWypORlgTrJH9RPLSda0e20ECK1GbFhhQXtPi1tYe5dJ0SCY/yA/OjTMKWe1tvvra2hOV7lsMPIXFZp9gatSL/Z3CAW1vMoFy4qljABiJCmOkn50YqFG8IrotQAO0nDO9Vl2zeJT/AGsOfvzrG+LYQi4VZSHG65iPcdRW+X7eYR01FIn8RuyYxNg3EX8W3qI3I/qHy19QKzWpWX4jHCwp5sdlkmJ5maKcP40EyZ0MtAzCI9+m1C8D2aYsC/1IP0H501cN4Mt11SIBBtgnca/H6wSfcUU7dqUN7AE2xMFWYDkBufr8qSuF8Cu4u4Aoi2PidhoBzj+5vKtC4Bba34CdvCQeY5H9+dGsHg7dtQiIFUTAHnqaIpYKyMPbW3bXwDQdfMnqTVlXJ1C/PSrLtG1cT6VUYZw3iWWbdz41MeRHIj2pq7C8ayObTHwMxKdAeY9/3vSTgHV7sjmB/wC1FjbK6idIOlRpslkgRk26cxUPFuHLiFUMNACZ9YH79KGdjeNpfsxmAdDDDrPwt7/cGjeIuNyj/LpVZJtngS2QyRqGAnrsR96r4mwlu6oA8RE/PQT7Cmq6wdVjcsTJ300/Ks7w/GFuX2fcan0GoX2rLQpiLCPcDOJyHMo5TyY9YJ08/SpberMf7YA9Y/Q/WqWHxMiSfiYbdJ0/frUmBm4ZnwBmZvPQZR+fsKB94SQbaf4j7UQW7MiNqq8JUd2n+I+1W2GulaZqLDkCZ5mpy4rxTyNR3UJ0HhHUbn9KqIcXi0t+bdP3tWf8f4o15ySdBoP3++VMnabEJaTu0Hjfc845yd5P60lMtZrUUsY0LVHhWD724JE+Z2+XOpOKXZ0FMXYbBTcM7KJPry/M1FN3BuGLaUSPFRe29VGuyY6VNbNaRLetq4hgD60mce7OKe8CCGKlkO+VtToDpqd/WnJTQ7iD+Jf3+9qUjKuw7O9z+YM5E1LNsTGw6xz6Vo/Y3iZbNaJlUgpPITAX5EVmeL4457y2zxaR2AERoGMAnc+lOn8M87hrjSFiAJ85Py0FSFaBfuaUE71XYEa5Sdj/AMT+lEMW5AMCT0oNwZCudysAGB5zuYq1IYUYQR0/YrtNqFPioyt7H2q3g8YrGAwnpNNMWXNcKv7NeXnA3IFe2l86DNe0fC3S89tFhCQc0icp1IGszus0e7MYALF0gAR+GPWZJ6mPCPIedHuKcKt3GV3BMCInQ89ete30ygctR+/vUxdV7xy3FYbHQ/cfnRc7T1oOzTZJ3J8Xy1H2opw9gyR5SDViV9l869ZB1FAMcjC6wk7z89a6g+dTVxiuDwrW7kgyv250Qw9+6yuSCDGZdIzDkV61Y4Fwa5jMQlkSE3uMBso39zsPMimr+LTLYtYcWwFPiVRH9KhRqfcQPWgTeB8XuYXFIyePvAIX+6d1I+Wv6VrV3jbGzmYKpJIEeIiOg251lfYdSV751Bba2SNo+KPUmPajXajtCtpEQOq3GYMRpMAHU+UxQPFqznw4ZGJdVIIJ1J1P78qyGxjVBQLEMCrfOR670a4b2xKx4gDO4OnypevWbYcstxMjMTlJAjWR67kR5Cij5DRKK2VVAVACXK5WzEwIGqmNeYHMSWw3FkyDKrKP8T+QioOG8Utfy4YXQRorAkGGPhOWJA1UazGpB5VQ7LcWa4z2AisyHWGMtry0+tQap2exZbDo3KPtp+VE7TEt5RQbhalbag6HXT60X4dJUk8jp+/etRmrFy3NU+I4xLKlmMnkvU8q44jxJbYJJ0+p9KQ+K8Ua40/LypaSIuIYprjl21LH9+1VMRcgaV7NU8W+lZaCr7w0nYa1pXZnDd1hgx0Z/EffYewrM8NZN3E2rI2LZm9Aa1jEnRVHkKosYYeGeteYi6QV966T7VSxLy4HnRBK7dgVQxLZrg9qmxbaVTRpce36Ggz+32CutiXLt+H3jHMM0mTyzaD19d61PhWFSzbFtAAAIr3ieIEqFO3L9+lQJI8U6a6fr5c6Ca7dCySdOtWrNsdwD/cJ+Y0/Khd4tdTNbBfpk5+h2+tMLJ+HHQD6VYlLdywWmBMVWt/hsrjcH/3FGxajUbzrXOKwYdSQPFUxdX8QmdQykQdaqtiSggAHpyrjgF8gG0dhqvpzFfcXAtqzsYRRJqonTE5htB8qE8d4imZbIb8RthExOknoBPOht7jNzKqpaIDqCrSCZJ2A67/SiK4IZkcgZoiT6czz2qLi7wm26jLcQiNNNR6jqK7wxyNknbVT5HlRDAPK67jQ1V4jhC3iQw42B2Pl5VU1Fxa0fDdXcCCOvMfnXeHuoRJGtfYS5mXK068juDzFU8YWtmCCRyIG/wChoFbsDxU2MNkdAzKxGYaGCSwB35k1T7X2hjLqO40QGF3AB69TOvypc/h1irjpibdzcZHB+at+XzpnxLgIXbQKJJ8hv9KjUZx284kSy4ZPCluCY5ndfYA/MnpSmya+vOjFwXMTeZwNWMgSBoNB8gBRROzR0zEZjuND8td/1oz0G4bwgOpdmgA8hM1ftcCtHU3Aq85Ike0fuKZrXCnUBUtgJpDMZG3SJPPWucZfW1IFlHY/HnQQD1B39qauAR4ULZi3cLAgzB3BEGIHSnz+EHZxS9++B4RFtT/5nH0Wk7DWnuuFVTrsF0AHOY5VtXYPhJwmFyM4YsxfQREgADz+GfekKJ4tQpgchVDiPETZw7Ffi1j15fcfWreOGvtQPtapXDT0gn3Yf6qhdxGOcjxOWbmT15wOQ8qqB+dVbTE6mvrtwVlXbX6pYq7Olc3rtD8deItsRudB6nSgNfw6w/eYi5eOw0HoNBT+SS09KXewmB7rDgkanU0yYdeQoLkRPUih9gze9BVzFPoKo8K1Nx/OB7b/AJVUWsUeVBuD4guXJ18bZfQnSr/EHhT1IMe9VeEYTKWPnA9IB/OooquGJOZjoBVu0BufQDoKpXbhML7mpMp01qoK2MRJCbdI8uVTBnB1hh9flQW2SWkbCiwxIIkmD+9qsSx8ygHTnyqW0hG9DMVxcJMZmIBIAG8dPOuOE8R/mBm1Xqp3/wDammLOIsBWzod5qpx/hjYi0vMo2aNdREbA6nY+1GGsggeVSqYphpawfDnyqsxlECBqOUa7bVNxGxdt2mdFZnUTp4i0agQNTR7vRXLYoAgEETsdInpvvTDQzA40FEuDw5lBKtoR1B9Nqv50uDRhPkaq2cVYLsiMM0yU2IJ025aipiqNvB/fWgG4zNacMT4W0nz5E9OlGsNeBGtUsbYVkKPOVhHWPzqthQVUKW1XQkc450Osj7KOLeJEEBLqOrMfCJMMoOY+R+VHOLojobLvAJhshE+nTXT2nrQ/C4ZYzAQcvL1rqwxNxV/ujXprGk6fSstOMFgbVgHKqFgJmPEeYE6xrA3517wrG3VLStoMw1zBZ35dPf51NxzwGFJB67nnOpoO9oWmZV5iSTqSQevvQMot88wI11MepBgn5Cd6G8UwCO2YnKYnTy5kfKu8G8aDbaOUR9PavneMogaiT5+XpQT9msG7Xbdq2rG2xm4w08I3nf0itYFulnsFhF7l31zM8HXkAIA6DU02INa1GbVa/h5IHzoVx+2HsXQR/Sf1H2o1ijQw2w1u5P8AVIP2+1KRmjiBFUL7xVm65JI6E0PxG5rLSF2k17YwRu3USNAQTV/g+HVixInKJFGeydoM+Y7kn6GgaLFjIgUVdwibmo7h19quhBkqoEcUvZUY9Ks8Kw+WwgO8Zj6nX86G8d2A5FtaZLwhdKBF7Zcb7hraqud3aFHSOZ8pIo9w0MLa5zLwMx89zHlJ08opNxyd7xWH1Fu0pUcpJMnzOtPmWFqK4tNrrU7a1DaWrQWqjizJ229Kt4cQZiR0/SvGMDSuQxNAQt92T8ImMw8xsY+cUC7U4NhaT+WLW3VpBWASOYJYEEaneiEwytzU6e/hP0P2qXjGoB8vzqoXsJ2quBPx0yssZ8onKDoCR09J5UT4dx+1fXNacOPL8xuK4x+EVsPJGplSRuRm2J3oPgOH2w0KuWAT4dOm9RTFj8blVoZVhZztsCdB6nyoMnG7mVWulFU5BBA1zOFaZOgg70L485hQSSFZmg7EqAVkc4pb4himdsOjHw5S8DTUAKPpTTGlY/s8guJfsko6kZgDo6Ey6nr1B6+tWcXi1trme4EX9/OkXh3Gb1sZVc5f7TqPSDsPSlf+JGMuG5Zi4yrcXVFMKNY05/MmmmNPu9owHVVQuh+JiCke7AKOW5rrFYgW3MwVaCp9BBB85H1rHMfgxYRLtpnR5Goc6+utan2L/GwttrmpKK3u28dBoNKD/9k="/>
          <p:cNvSpPr>
            <a:spLocks noChangeAspect="1" noChangeArrowheads="1"/>
          </p:cNvSpPr>
          <p:nvPr/>
        </p:nvSpPr>
        <p:spPr bwMode="auto">
          <a:xfrm>
            <a:off x="9667875" y="-1828800"/>
            <a:ext cx="5448300" cy="3810000"/>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47108" name="AutoShape 4" descr="data:image/jpeg;base64,/9j/4AAQSkZJRgABAQAAAQABAAD/2wCEAAkGBxMTEhUTExMWFhUXGR0bGBgYGR4aHRogHhoeGhcdGh0dHSggGBsqHxgaITEiJSkrLi4uHx8zODMtNygtLisBCgoKDg0OFRAPFS0dFR0rKysrKy0rLSstLS0rKystLS0tLS0tLS03LS0rKzctKy0rLS03LTctNzc3LS0tNy03K//AABEIALwBDQMBIgACEQEDEQH/xAAcAAACAwEBAQEAAAAAAAAAAAAFBgMEBwIBAAj/xABBEAACAQIEAwYEBAYBAgQHAAABAhEAAwQSITEFQVEGEyJhcYEykaGxI8HR8AcUQlJy4WIzgpKisvEVJDRTY7PS/8QAFwEBAQEBAAAAAAAAAAAAAAAAAAECA//EABgRAQEBAQEAAAAAAAAAAAAAAAABETEh/9oADAMBAAIRAxEAPwAmcR5MP+0/pXQxaxy9xH3rlncefyr1MWZjpuPePvXN1SJjPQ1Zt3Fby+3+qGviF3yA+3+vOvlxKc0g+VAcuaRM/s5vfXWu7EQdd+qzyihdvH29iG9ifprVhMTbI0uMPIj/AFRHZt+PQg6en3qPiB/D9x9xUlnCy3hYsx5b/KBUvGOzuLOHc2QveRKqTqYIkbRMbAmgGL612QazlO02JQ6kGDqGUflBFNHCO0tq9Ct4Lh5HY/4nn6UNc43/AOusehppXBo4lhrS6bebHW55W2PyBNdcW7MXcXiUNu+1qVC6Zo3JklT50Bi5wGy24+YB/KqtzsXh2/pX5R9qq3uC8RwyhWfPoCGW7AYg7BnUwsRodd9qqtxjiduT3JeJiMjA9CYIYcutBaf+HFs/DI9GP515a/h/ftMHs3HVhsQQD5wRRLhHbcKFt4mzd76PEbafhiRMatOg3PWaI4Tt3ZveG2twMdgVM/SqiC7jbq+B1uiB/VB+Z511YsX7wPdAx1K00cN4Mzw92QOnM+tMNu2qCAABSQtZ/geAX7k5wBBgnb6VJf7PFdzTjisYBtQXF43XahKXW4XFSNwkKAWOh5D0qxiMSJjn+5q1iz4E/wAR9qilfittZAgc6XOPWwtpzrtTRjlk0s9qBFph1FBU4ZwK8SpU8gdRp86KXMCO8AZi2mvLXyimxLHd2n01FsfY0uss3h6qPrQJ+Iwdq5edBY1DMAUuMpIBOvizAnTpVW3w9c0Wrt5H18LAEEjlmVh/6acsVwmynjRnLMeS5hBOpn51TxWDw6qWtXC1zoRB85FVMLqtjbexzfL84NWbPazFWwQymD5fnrU5xjjcz6iukxYO6j2oOrHbefiSD1H+j+VMXB+3doHxO48gf1ila+1gmGT6A1UuYPDHYx8x96DYcL26sGIuT6j89qLWe1FthKsp/wC6sGw3Byx/DcjXc/6rQE/hpjlAy37TD/kNfqDQRwhmGYaGNecSBtpqAK4NoZvC3TX/ALvygGqH88vWPUEfevkx4WSHE8jO3p9qirrKYUEjURrGk+EifRR9KkFpo+JSABzGwDCI9PyqimNBEEKx6z6/qPlXr3ZOgA9PWguDA3DBUNr5ev8A/Jr1sM4ElSNz7eH6eIfOoRiQCIDDzBM78ten1rtL7iZLHnEkfM/vagdOxltchdtySCfIcqO3eJKOmTnqJ9Y/Les9scXi0logkFjmIaDB1GvWftXPc4cDusjFSwfPmWZAOu+/lGtXUwlfxF4b3OOuspBS6e9SI1DanTl4s1L6EZDyIMg+36imjt/fts9pU/pVpkyYLeEE+xPvSjfuACOZoHzht9nxGFc7vaBPLcGafOHnK6t0NZ12VJa5hSf7GA9AzAU9NjQLndZXmJzZfD6ZutRVvivHmWyQkSRHI75uR0nSlLD9oLoGGDLbbvQcxZdoE6RXuIvkoY3CLHrFwilDiXFABaT/AO3bGo3lhJ+kCgfE7QWbq3M2GUEOEzI5BMmAdOWvWmPsgcGhuNqLi759Qojkaxa1jG+KQOgE6ec8/emPhvEGexibh3IWftVRtl7tBhwY7xZiY8utLfFOL4Z2jvDmIkZWYGOojlSYjsb6gSYw8mP9VF/JXjdRu6uQMPE5G36bb00kNFjGoUDJdukMRBLFp8vFrFQriy0Rc1JjKRsecwRWYfzmJsBczOkaqGzDXyDVYv8AH3ZLeW4A4BzEDWSTJMRyioutJvI6rnYZgSQMohRG8setE8SxyqCIIUaH0FJnD+K4q5hbWQ2WAmF7wgiGygsrAg7T7ipH7TXVeL9ogRuGVhuq6RHM9KAw6yaAdqLEgDqw+4ph4fdDqWBoTx23muWh/wDkT/1CgZuJao4HNYpTbw3MzAxPIU5YlNG9qGNhVPKgWjatgDIwECIJZJ23jSav4HgLX/gBzKCxLXFIgnWDMnqSaJ//AA9J2pZ7e4hlAVNAFGaDyMn5UAHGcTsq5X4t9VgifI8/Wp+H4vDsBmIUnz29elLfC0a7dS1bE3LjZVExvtqdhWg8U7HYfBpa/HuHFggyAO70MsNdRHWZ8taqF3i3D/G0bRp8qpDDxypsx1zOmbT4QOuwga0DuW6KJdncPmuW16uo+wrfBWGcBvCxetvcVoVwxgcgZFabZ7c4QjVmXyK1YzWdjFkfEg1MaH1/Q1OmNXYrGscv3+zS+zEtlgAz852qwAdo1n13kj3g/uay0LXb9hjqm3kDQfE8YwYaFtKx22Ua0J7RYtxaIt7n4iP7eX2Pyot2Awluyoc2xcvMJLETkB2C9PM9aov4YBkzfyxy8ys6fIUf7PYbA3SM98K0/wDTLsp9JYj6TVocR3hDPQUl9s1tXlZ8gt3V1VhoWjcN19ag0XthwC2cMhtqAbX/AE9J1I/uOuvrrWe8JF642QWGYkwWAMD/AC00igPY/tnicM6gPNuYZG1RvvlPmK/QWEvi7bR0+F1DDTkRNaTX597T9lMXhrhe+v4bMfxUGZTr4R1UnkDQu5wwLae6ykQUCg7mWEk9NJgV+nb2FS4htuJUggg86x3jvCu6vCy2s313G4AZwfcAVKkUeBWSl/Crt+GTHSSW/Om+63jPpS9dEcQs/wCP60aut+KfT9KjQBhmkH/FP/1uaWsbwIM9sl1XvLQZZIAlVGYSdJI1HWnTslwlsTdyTChELNvA7thp5y1N/HuwOEuYeMjZrSeBs5nwjQEfDqQJ0qpSHg+BYe2mfMYKZSIkyR8XrPSrOB4Pbw/eI4FwPByHQADQBo3JY7eog1VwGIKElp8JhQQZB/qJ6gDn5ivMRjingHiu7kk6Jp8TcmczPlmHMaRTQOIBACcqCBAiA3+IGpHT4Z3O9WcPxq3EktM7BdvWJyis84pxYqcqjvrvqSqa6DSCxJJkkwdNNDV+3xG5bXNeurbUaBFQSdNdJgCdNifSKoeOJX7brlzzImHt5h7qStJ3FuxtkTdsKhcDVFJVTOg/DY+CegMenMXi+2uIJhEcoNvDof8AtaREc9/SoeHcek5p7tlGocEGP7V1IdfI5YPqQSHXg/ZWzdsW+8tLAXXwDMTlE+LcUpYjgltL7rkKgHqeRDLpPkDTz2U4213N3mVQQpUhwZYzmG/kCAdYPOlO42Z2fkSaio7vaW3grQUqXdmJgECBoJbmJ5adags9rrF65YJlSbiyCPhhhzpI7RXy199Zg6eUcqoWVZiAu86eR5VcTWsfxN7RXLASzZJVrniLjeBoAvmTz/WkjgOIupcF6490ZGBIlvGJ1B6jejXHMGMThrAa/nxNoxmIIDqx1E9RA1Mc+tBrGHvm6bKozPJEbERvMwABQa1fxttEVoLl9LaJqXPty9KVOMdnsXfzvdIsq2uVpOgjLtsNOZmn/s1wlcNZVz8WRVE/0gCTHmWJJPPSi3F8L3li4iZZZSFzCVmNJ8p1pg/P3D+yl66fwVZ2H9nKDoZ5baGnSz2Rx99ScWWRgoCmQzNHN4bUxA60/cGsphrQTwhom4ygKGaNYA5cqtXsXALkxp/4QPzoMlxuCv4IrbuqHD/DlIJPqu4ot2Y4KmMBueK2gMbakjcAHpzNDMZxVrt+5eB11y9cvKAd9IHWZp54Vi2t2Etr8USxiBJMkCf2aK+4hwUJrGn73oY/DUq1x/jK4e33mIeAxgDcn0FDeHccsXwSj7bg6EdKgV8Fj0Zf+mDoASoJ1G55xNEMPfQlR3ZEkCcp01idtdK+w9pUnuwFB6aco6bVZe++UgNrH5UCbxXi2W7fyKCjFlAbWFiFIjZoJNT2ReVEI7zxAFSrFd9dY/ON6EcdZQoAkakkGJkydY3OtN/B3cIi3YHhG8GPCIIjy1qoscRtXXsWSxYtBJGYrmA03G+1UMThLr2GZkKgA5ZM8tpOpq/g8aQ695iEKJMKB7jfavOK483FMHSNI2qKzpVKuDtJkelfpH+GWILcOsFiSfEJPQOwH00rBu0OACG0w3NsOYMjxMYHkY5elbV/CjEZuHWv+DOv/mkfQ1qMneKRf4g4Qd9hbkam5lPtbuR9D9Kd0ehfabAi7aDc7Td4PZSp/wDKxq0jMsWpOPskKYVTJAMDTmeVFLiE3WMGI3+VS4hcykg6A/cCD9D8qiwsllXmSB8zFYaN3YLhYs4ZXIh7iqWncAKAo+59zTDdWQR5VBhdgBpAAj0q1NbYrDuM3iMXeB1FvOBH/GFYe5Ee9L+MxoVHkZncwANpJLO5PpsByimft5w9rGPvHUrfUOunNmAYDlv+VZ/exih1iZVYjl+wNKy0v8P4i1glEUG45BcnWI2H1kxvoNqv4S34s7+JzuTr96pcNwc+M7nWiDcYtWRIXO3mNB0oGXC20YAwR7/v7VDxLhgjVVYHqNfUUJw/aI3iB3SqCdSpM/LYVX4n2ivW2KCOhaNRp9/aoqz2T4V31+5hHYhWQlWiYykMpOu8iPT1q5ctsjMh0KmCPPnQXEcUuBrbpIuMCJWQfCeg5/pTDirlwNba/wCG4+XNMaaGCfZfnVALjnZhHQMpS05MktIzHXTU5Ry85oM3BmsEBzBKy0rEHyMwR5iifFu0yNmRVLS0ySIMEgCI6VUsceVrQtOnw5oaZiRt6TRPHmDLIddQdf1+YrQ3xFtThb/dfiX1W3ccH4gukxyOq68xpyFZkhIifv5U53uM27NvBG60Ilou2k7t4dBqTpQOuNvPeuC2CRbGpXyGw8xMVI/fAeE6dJirOEtg5nXZoA9Dr+Yqrx/jFvCW87kDkBuT6DnUV8lt4DXSEUaxNJ/bLtZbuKbFk5h/WRsegnmOvy60B4rxy5jWAe4bVktEb8plo3+33qXgfZV7rCFPdBiS58OYD4coOon9KoIdg+Evdi9cUQp8J2k9Ty08tz6VpC4dUGdzPT/Q51UwapaUKoDEaAD4VqdLTMwZjJ/e1BknbzF9/i3DnS0coHIDSYA50f7P8NsLaDKEfNqWj6RyjWkPE4zNir7NENcuakTuxj6Vbt8Ya3olwWUOoDgmT/URpIHrRDQqlJCjST7TrpRrgvAMRiUzrAXq+gPpprTDwXsQB4sQ09EUmD/kfyFOIUARHpTDWVcY/hIbrSmIVNg0oSIHQTv71U4v2SXCqbduWthZJYyTHxHpEawNN6119SAKHcTwGdfNf2atSMWS4/w7LG1RYlxBRSJOg6CdNasdtuBHCXQyZhZuEwJMI25X0O49+lddg+FHE4pR/Rah3+fgHuRPoDUUM4b2Lvtf/lyuUSdTs0iQQs9PtW99nOEWsJYWymwiSeZygE/SrNvCWw+cgZo39Nvzq3PrViV7krllr5mA3NA+1OMuKipb8PeaZhy6/Sqhbt9n+Ii44D4Tui5ic2c2w3h+EQDFXrPZ66lxWgMoJnKZjQxpvvFR4TDYdVCEB4/v8RPU6zXV68ia2SUb/idPddorLZgwd8qozTrpr5VcXEH1pe4T2hTEApdGW4pgkbTyg8p31piwyDrr5iKsZpY7fcK/mrBKA99aDFI5jQldOuUEeY86wy1gc0bQQSD1ObUetfoXtlxJsPhmZIzE5QdNNCSdfIfWsXXiGFuWmW7+DdDZg2sGdc0gxI0GU7wIqVYlw1nKgXyqLEcNSBKhjMySd+mm48qt4Rw6A8iN6kW6qDUGeVRXnBuHAPJ0MzAG2u1WuPcL/GZ0HhaDEA/fzqAcQ7mWayWLRlg/DG/P0ok3GDiVGUAFRM7bRI9f0oK9u3qmSA+Zch55if8AetQdr711QDdtspiFBGh1OoOxn1orYtkutkoe9zKR/SVIMgnTQDea0LjuDRsHdS6M/gJJ8xqCJ2g6irBjvA+xdm8Cbt1lOskDbpAoJx7hS4dsqXMy8tNfenbBYHLbNsYiLoYEqCQIAEg8xmmdKWe2eELFRmDMJLECB+xQL+FuuJMCFGpOw6eu9TDjFu4Mt4BhAUTB0Gw38IHlUGLwFyzbS4twwQMw852g7/6qksHVtT57+w5CjLdP/jlrD8Nw15jq9tSANSfAPny1rN+KY1sY0LmuX31RV1yQfhjkI5nyNErV5Gs5r2pRAltCWBCqhChVGhJbLv50+dg+D2sPhkvGFa4MzXGgb7CTsI5edFLnZ/8Ah86ZbmJILckGoHr1P0ppxuFKoSWMLrA0+XWjD8Rw7NkS/aZuguLPtrrVfiSEIwIiVP2+tAMwmOtzlzSRyg/pSzxT+Ia5YsIT48uZ9OR1AH+PPrTLwuwphzuyg+eo2rJ+IcLygKJK52XNHMZjr56/SoqzguF2bpJyw5M6meevvSv2qthcSyqIAAAA5aUbw9xreh3GxmPn1oR2su57ysFhigzEczrB9YirEr9PXbyhoJCk7Tsa8LHdT7VX4gO8SV+JdR5+XlQwWH/6lljkO6dD/UPLWqDi3hvXGGuSSZlW1B9gCPpPzpew/EGdioYq6mCGH2gmRU9zG3UhsisB8WQiY8h1qaY57Z9nWxmFazbZVfMrKSJ2Oo8iRIqp2A7MDBJclzde4wzNGUALIVVEkncyfOmrC31cB1MqwkfnpyPlXd2z/UNfsf8AdVHamTprUuaORqvbQ8qsC7GjaVUelp3XSg3aa1NhiP6DnjyEz66E0cuNpQ0XXDRGYdDH2O4qVYTOB3hfY5EcAGDnEa9RFDeK41LT5HFzO05cqyvuRzrRLuCtuICMn+Ay/lFVj2cUqAHaRszqGPrpFTF0j9lSe9u5l3Cyp9WG3t9aYeIcTGHQMC3PwnxAAc+o+dWOG9iu7xJvPdzrkK5QMpkkakyfpFdcR7HBsxW4deTDTykj06Uymxnnanj93EFWiLdsmBmkGFOaTzJggctvWs8xZlC3J3OnSNfsYrQe3HB7thdU8JDSQOq6HQkMZ6GJ3ikfiFrJatJvrm+YO3yHyoUR7N48BFVjpyP5UYxC8xvypPt3PEy/vp+VEsHxFl0PiHQ7+xoCWJu3WAVnUBdoXrvqWmmPsNwlr99RnJUauYiQIkRJ30HvSvi8SmTMdFkbzpp0G+xrRv4T3Vl8sFWWVbrDDPpGg8SH38qB54nwy3cZLxUF7UlTz2Oh6idfUUJxnGJssy2muAqYXbOPI+YmmZaHcSuqVNorMrpH0iPhPnpVqRg9vi1zxZVuyGIIAdiD/ax2I9qtYTDrfVs7ut3+lQsmORBJHmPajvHb38p4VX8W5Maalo3PkNKGJjygVjaVrkKC7fESABvty5VloOs4NXsXMO5Y3P6SdANZU7kn0pRtYG4t4JcWAGGeCNROus66VtOH7O276W7zm4LhgOhJQAEEqQoMMpjfz6g1EvYLCPcjJDMZJDNpzJGsVUAMIbWDtJiLyi5euybNtvgVZjvGHPeAOdLnHeL3bzF7t0tHIbDyCgwPaiXatjcx9xAfChFtAP6VQAAfei3DrqW1Cm2CPSgRLF1Tz266U49j+0j27nc3HZ7D+FgSTlB0DLO0EnbcSKIcTv2Liw1tT/20nY4BHhZCmitewlo2hkbUocs+n5HekjjTratur6nv20H/ABG/yI+dOt3FD+Rs4lyRNtM531jLJigHF8Nh8TZuXRlbMGZHjYkDMBO2qwagy3E8ULMWyQs70ycOsK6BomRzoLZwFx1DWFOUmCTGX9a54vhn75+6JRBACqxAEAA/UE1Ub5iLpstJzEdRbbTrMaR6V5hMYvfeFgVuAnT+4b+8faoeOdq8JZEMvetMZVUE+Zg6x57UjPxLEX2a/YwK2EstnzhzmYDfQDK3hOo1570Dj2kwpWbtvRgZ+moPUVZ4fxUXVIQgXAJZH1EdQd8vz9Ks4qHtzMhh+VZ5g7pHFClpiT3Th0JMSIyiDoPhnTzoHPDcVyXMhX4tYQyFjnptRjAcZQ6ZsyH5jrI6eYoXhLQYFyI06BfM7b8qV8faLXFC75iZGkLI8I+Q1ouNOF5CCEYAmhWP4oF8MEnoNSfSgOEsM6qQ7GdiCdRyo/wPhIWXc5j58vXzp1MxNwzOyMXGWdlmfWfOuL10ruMw5SNqI4m5lg+1fSjbge9VFOxxJfT1mrQxDH4cpHz+1TCzbXUKvyrzvSfhFUcKbnkPSfzMVICebCfT/deqnUk/apMlEUOJJmtshAKsInLm+asIIrFOPdmSztZQrauL4kXXJdUzBtEmVGp8GsEEba1veWgnE7OEB/GFtmBzAFAxUneNCVkialWV+cr+GM5XlbyAgqxgSOfrHsco61FbDZspEEEjpMVsfaXh+ExQP4JD8rinIRG205h5HrQzA8Jw1u1ojXL66F7izIGwU/DsB8tdai4zviTEqix/cfkpE1o/8K1YGyvJcPJnkbl0kenhQUr8RxtzFZrXd+NJKroGBiOf9JBInam/sHgnsZlusM7hICk6BFyhekx+dBp+bWgHaC43fIEaDkkgAk6E6wNTRixJUGZ03qM4UsxcNEgD/wAJkfc1UZ1x2z/MX0ui257tSAcp8RkTA9RQ3ij993GHUZGkd4pEEMOR56Qx960XtBwc4hTb0S7AK3gI1841Oo2pY4r2VNu5avG41wK/i6qpQgkvuQGE6gQGNTF0Z4pw1mwZCCGtwygTyPiHpBaBtX3Y3BstprzzL6LPQHU+5+1T8Ix2d+7TN4SQxaTsATuZ5ge9MFzD+HKNNIHl0qxKxDjWCYYvHZJJFznoQCoY+2vyoNw9bwuZQZBPIyPfpPzrTe12FAvLiF0NxQGH/K2SD9D9KUcdje6uIwQEHkOXmajQDj8Xe7woo5xy/PYedccSRmtWzHjLx9KNq6Oud7ca6AxI8vSpLeHFx1J2UaDzOn2qBn7SZrHB7QG65QRyOjSp6g9KS0xjDDdybT2wxJJyxvHwzz3p3/iHhy3DAmsi6m3/AHUjYziOIZVS4FyDbrtG9VF/BOtnCo0HKTBAEnYxInTbelu5ezEmDqSfnRnC4XF3VCW8zJoMqoWHlJA0p04L/Di0qf8AzJZrh5WzCr5THiPnRSPg8PcvXYfNcuHxPmJ01M5ubHSAukiDyrW+A21SwgBJEw08yeZ+Ue9ZzwkDDEMssD8XX1/1WlWUVrBe0QVZc2h0kagj3G1EV7am1mtNspOX/H+n6ae1ZZxrF4i1jmxCKFe13eWDMqS0zppmBMjWJrYOM4Nryq9qM66wTAYEQVJiR1nyrKe2mFvWL15nRyHAySOiGACNCFIjrr50FbjXbbE3xkU5RIVVVMkknwySxMQZgAT15U54fBtasIhOa5AUt1JjX5kGkLs/ZW42HF23+ELkuRM5YhJy69B9a0kYu2xZgZhtPIBQAPXn8qipHuvhwDbBYLEqADptz0B9x60S4P2ttXcyMCjoJKEEHL/csgZh1HLz0J94dxNLVs99kVnkr1IjQHziaQeIcKe7iheR8iqwKczqfEp8on51UajexC3ACpBX971RdWXzHLqP1rrglrLaHnJ/IfQUQsYWT4tqpxHw+053PhooqgVEj6ny0qTvBVjNd19XOYUJ7ScS7qyY0ZvCv5n5flRFDi/HyWNu0YA0Lcz6dB50GZhHn1NAGxRFVMVx8gGeW1YdMMxYeVVr9xQD+VKnDr+JunQEzrsabOG9l8Q8G40eVBSwmBi0+J00kAaaAGD5nUfah/BsXdLPiXhUgrbB3OureQ0gUR432fa03dtddbdzVo1DdQBEifI0rYu895hbJ7q0N2jkNMq9T9qDZOz/ABDvLCOdMwn08qK4d59Kzbs1xPLcWypORlgTrJH9RPLSda0e20ECK1GbFhhQXtPi1tYe5dJ0SCY/yA/OjTMKWe1tvvra2hOV7lsMPIXFZp9gatSL/Z3CAW1vMoFy4qljABiJCmOkn50YqFG8IrotQAO0nDO9Vl2zeJT/AGsOfvzrG+LYQi4VZSHG65iPcdRW+X7eYR01FIn8RuyYxNg3EX8W3qI3I/qHy19QKzWpWX4jHCwp5sdlkmJ5maKcP40EyZ0MtAzCI9+m1C8D2aYsC/1IP0H501cN4Mt11SIBBtgnca/H6wSfcUU7dqUN7AE2xMFWYDkBufr8qSuF8Cu4u4Aoi2PidhoBzj+5vKtC4Bba34CdvCQeY5H9+dGsHg7dtQiIFUTAHnqaIpYKyMPbW3bXwDQdfMnqTVlXJ1C/PSrLtG1cT6VUYZw3iWWbdz41MeRHIj2pq7C8ayObTHwMxKdAeY9/3vSTgHV7sjmB/wC1FjbK6idIOlRpslkgRk26cxUPFuHLiFUMNACZ9YH79KGdjeNpfsxmAdDDDrPwt7/cGjeIuNyj/LpVZJtngS2QyRqGAnrsR96r4mwlu6oA8RE/PQT7Cmq6wdVjcsTJ300/Ks7w/GFuX2fcan0GoX2rLQpiLCPcDOJyHMo5TyY9YJ08/SpberMf7YA9Y/Q/WqWHxMiSfiYbdJ0/frUmBm4ZnwBmZvPQZR+fsKB94SQbaf4j7UQW7MiNqq8JUd2n+I+1W2GulaZqLDkCZ5mpy4rxTyNR3UJ0HhHUbn9KqIcXi0t+bdP3tWf8f4o15ySdBoP3++VMnabEJaTu0Hjfc845yd5P60lMtZrUUsY0LVHhWD724JE+Z2+XOpOKXZ0FMXYbBTcM7KJPry/M1FN3BuGLaUSPFRe29VGuyY6VNbNaRLetq4hgD60mce7OKe8CCGKlkO+VtToDpqd/WnJTQ7iD+Jf3+9qUjKuw7O9z+YM5E1LNsTGw6xz6Vo/Y3iZbNaJlUgpPITAX5EVmeL4457y2zxaR2AERoGMAnc+lOn8M87hrjSFiAJ85Py0FSFaBfuaUE71XYEa5Sdj/AMT+lEMW5AMCT0oNwZCudysAGB5zuYq1IYUYQR0/YrtNqFPioyt7H2q3g8YrGAwnpNNMWXNcKv7NeXnA3IFe2l86DNe0fC3S89tFhCQc0icp1IGszus0e7MYALF0gAR+GPWZJ6mPCPIedHuKcKt3GV3BMCInQ89ete30ygctR+/vUxdV7xy3FYbHQ/cfnRc7T1oOzTZJ3J8Xy1H2opw9gyR5SDViV9l869ZB1FAMcjC6wk7z89a6g+dTVxiuDwrW7kgyv250Qw9+6yuSCDGZdIzDkV61Y4Fwa5jMQlkSE3uMBso39zsPMimr+LTLYtYcWwFPiVRH9KhRqfcQPWgTeB8XuYXFIyePvAIX+6d1I+Wv6VrV3jbGzmYKpJIEeIiOg251lfYdSV751Bba2SNo+KPUmPajXajtCtpEQOq3GYMRpMAHU+UxQPFqznw4ZGJdVIIJ1J1P78qyGxjVBQLEMCrfOR670a4b2xKx4gDO4OnypevWbYcstxMjMTlJAjWR67kR5Cij5DRKK2VVAVACXK5WzEwIGqmNeYHMSWw3FkyDKrKP8T+QioOG8Utfy4YXQRorAkGGPhOWJA1UazGpB5VQ7LcWa4z2AisyHWGMtry0+tQap2exZbDo3KPtp+VE7TEt5RQbhalbag6HXT60X4dJUk8jp+/etRmrFy3NU+I4xLKlmMnkvU8q44jxJbYJJ0+p9KQ+K8Ua40/LypaSIuIYprjl21LH9+1VMRcgaV7NU8W+lZaCr7w0nYa1pXZnDd1hgx0Z/EffYewrM8NZN3E2rI2LZm9Aa1jEnRVHkKosYYeGeteYi6QV966T7VSxLy4HnRBK7dgVQxLZrg9qmxbaVTRpce36Ggz+32CutiXLt+H3jHMM0mTyzaD19d61PhWFSzbFtAAAIr3ieIEqFO3L9+lQJI8U6a6fr5c6Ca7dCySdOtWrNsdwD/cJ+Y0/Khd4tdTNbBfpk5+h2+tMLJ+HHQD6VYlLdywWmBMVWt/hsrjcH/3FGxajUbzrXOKwYdSQPFUxdX8QmdQykQdaqtiSggAHpyrjgF8gG0dhqvpzFfcXAtqzsYRRJqonTE5htB8qE8d4imZbIb8RthExOknoBPOht7jNzKqpaIDqCrSCZJ2A67/SiK4IZkcgZoiT6czz2qLi7wm26jLcQiNNNR6jqK7wxyNknbVT5HlRDAPK67jQ1V4jhC3iQw42B2Pl5VU1Fxa0fDdXcCCOvMfnXeHuoRJGtfYS5mXK068juDzFU8YWtmCCRyIG/wChoFbsDxU2MNkdAzKxGYaGCSwB35k1T7X2hjLqO40QGF3AB69TOvypc/h1irjpibdzcZHB+at+XzpnxLgIXbQKJJ8hv9KjUZx284kSy4ZPCluCY5ndfYA/MnpSmya+vOjFwXMTeZwNWMgSBoNB8gBRROzR0zEZjuND8td/1oz0G4bwgOpdmgA8hM1ftcCtHU3Aq85Ike0fuKZrXCnUBUtgJpDMZG3SJPPWucZfW1IFlHY/HnQQD1B39qauAR4ULZi3cLAgzB3BEGIHSnz+EHZxS9++B4RFtT/5nH0Wk7DWnuuFVTrsF0AHOY5VtXYPhJwmFyM4YsxfQREgADz+GfekKJ4tQpgchVDiPETZw7Ffi1j15fcfWreOGvtQPtapXDT0gn3Yf6qhdxGOcjxOWbmT15wOQ8qqB+dVbTE6mvrtwVlXbX6pYq7Olc3rtD8deItsRudB6nSgNfw6w/eYi5eOw0HoNBT+SS09KXewmB7rDgkanU0yYdeQoLkRPUih9gze9BVzFPoKo8K1Nx/OB7b/AJVUWsUeVBuD4guXJ18bZfQnSr/EHhT1IMe9VeEYTKWPnA9IB/OooquGJOZjoBVu0BufQDoKpXbhML7mpMp01qoK2MRJCbdI8uVTBnB1hh9flQW2SWkbCiwxIIkmD+9qsSx8ygHTnyqW0hG9DMVxcJMZmIBIAG8dPOuOE8R/mBm1Xqp3/wDammLOIsBWzod5qpx/hjYi0vMo2aNdREbA6nY+1GGsggeVSqYphpawfDnyqsxlECBqOUa7bVNxGxdt2mdFZnUTp4i0agQNTR7vRXLYoAgEETsdInpvvTDQzA40FEuDw5lBKtoR1B9Nqv50uDRhPkaq2cVYLsiMM0yU2IJ025aipiqNvB/fWgG4zNacMT4W0nz5E9OlGsNeBGtUsbYVkKPOVhHWPzqthQVUKW1XQkc450Osj7KOLeJEEBLqOrMfCJMMoOY+R+VHOLojobLvAJhshE+nTXT2nrQ/C4ZYzAQcvL1rqwxNxV/ujXprGk6fSstOMFgbVgHKqFgJmPEeYE6xrA3517wrG3VLStoMw1zBZ35dPf51NxzwGFJB67nnOpoO9oWmZV5iSTqSQevvQMot88wI11MepBgn5Cd6G8UwCO2YnKYnTy5kfKu8G8aDbaOUR9PavneMogaiT5+XpQT9msG7Xbdq2rG2xm4w08I3nf0itYFulnsFhF7l31zM8HXkAIA6DU02INa1GbVa/h5IHzoVx+2HsXQR/Sf1H2o1ijQw2w1u5P8AVIP2+1KRmjiBFUL7xVm65JI6E0PxG5rLSF2k17YwRu3USNAQTV/g+HVixInKJFGeydoM+Y7kn6GgaLFjIgUVdwibmo7h19quhBkqoEcUvZUY9Ks8Kw+WwgO8Zj6nX86G8d2A5FtaZLwhdKBF7Zcb7hraqud3aFHSOZ8pIo9w0MLa5zLwMx89zHlJ08opNxyd7xWH1Fu0pUcpJMnzOtPmWFqK4tNrrU7a1DaWrQWqjizJ229Kt4cQZiR0/SvGMDSuQxNAQt92T8ImMw8xsY+cUC7U4NhaT+WLW3VpBWASOYJYEEaneiEwytzU6e/hP0P2qXjGoB8vzqoXsJ2quBPx0yssZ8onKDoCR09J5UT4dx+1fXNacOPL8xuK4x+EVsPJGplSRuRm2J3oPgOH2w0KuWAT4dOm9RTFj8blVoZVhZztsCdB6nyoMnG7mVWulFU5BBA1zOFaZOgg70L485hQSSFZmg7EqAVkc4pb4himdsOjHw5S8DTUAKPpTTGlY/s8guJfsko6kZgDo6Ey6nr1B6+tWcXi1trme4EX9/OkXh3Gb1sZVc5f7TqPSDsPSlf+JGMuG5Zi4yrcXVFMKNY05/MmmmNPu9owHVVQuh+JiCke7AKOW5rrFYgW3MwVaCp9BBB85H1rHMfgxYRLtpnR5Goc6+utan2L/GwttrmpKK3u28dBoNKD/9k="/>
          <p:cNvSpPr>
            <a:spLocks noChangeAspect="1" noChangeArrowheads="1"/>
          </p:cNvSpPr>
          <p:nvPr/>
        </p:nvSpPr>
        <p:spPr bwMode="auto">
          <a:xfrm>
            <a:off x="9667875" y="-1828800"/>
            <a:ext cx="5448300" cy="381000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47110" name="Picture 6" descr="http://live.maariv.co.il/HttpHandlers/ShowImage.ashx?ID=291315"/>
          <p:cNvPicPr>
            <a:picLocks noChangeAspect="1" noChangeArrowheads="1"/>
          </p:cNvPicPr>
          <p:nvPr/>
        </p:nvPicPr>
        <p:blipFill>
          <a:blip r:embed="rId2"/>
          <a:srcRect/>
          <a:stretch>
            <a:fillRect/>
          </a:stretch>
        </p:blipFill>
        <p:spPr bwMode="auto">
          <a:xfrm>
            <a:off x="2595538" y="1571612"/>
            <a:ext cx="7219950" cy="5048250"/>
          </a:xfrm>
          <a:prstGeom prst="rect">
            <a:avLst/>
          </a:prstGeom>
          <a:noFill/>
        </p:spPr>
      </p:pic>
    </p:spTree>
    <p:extLst>
      <p:ext uri="{BB962C8B-B14F-4D97-AF65-F5344CB8AC3E}">
        <p14:creationId xmlns:p14="http://schemas.microsoft.com/office/powerpoint/2010/main" val="3984291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מבצע "שלמה"</a:t>
            </a:r>
            <a:endParaRPr lang="he-IL" dirty="0"/>
          </a:p>
        </p:txBody>
      </p:sp>
      <p:sp>
        <p:nvSpPr>
          <p:cNvPr id="3" name="מציין מיקום תוכן 2"/>
          <p:cNvSpPr>
            <a:spLocks noGrp="1"/>
          </p:cNvSpPr>
          <p:nvPr>
            <p:ph idx="1"/>
          </p:nvPr>
        </p:nvSpPr>
        <p:spPr/>
        <p:txBody>
          <a:bodyPr>
            <a:normAutofit lnSpcReduction="10000"/>
          </a:bodyPr>
          <a:lstStyle/>
          <a:p>
            <a:r>
              <a:rPr lang="he-IL" b="1" dirty="0"/>
              <a:t>1985-</a:t>
            </a:r>
            <a:r>
              <a:rPr lang="he-IL" dirty="0"/>
              <a:t> קריסת כלכלת אתיופיה בהשפעת הבצורת, הרעב הגדול ומלחמת האזרחים.</a:t>
            </a:r>
            <a:endParaRPr lang="en-US" b="1" dirty="0"/>
          </a:p>
          <a:p>
            <a:r>
              <a:rPr lang="he-IL" b="1" dirty="0"/>
              <a:t>1987</a:t>
            </a:r>
            <a:r>
              <a:rPr lang="he-IL" dirty="0"/>
              <a:t>- חידוש היחסים הדיפלומטיים הגלויים בין ישראל לאתיופיה.</a:t>
            </a:r>
            <a:endParaRPr lang="en-US" dirty="0"/>
          </a:p>
          <a:p>
            <a:r>
              <a:rPr lang="he-IL" b="1" dirty="0"/>
              <a:t>1988-</a:t>
            </a:r>
            <a:r>
              <a:rPr lang="he-IL" dirty="0"/>
              <a:t> העברת יהודי אתיופיה מהכפרים למחנות פליטים בעיר הבירה [אדיס אבבה], כחלק מההכנה לעלייתם לא"י.</a:t>
            </a:r>
            <a:endParaRPr lang="en-US" dirty="0"/>
          </a:p>
          <a:p>
            <a:r>
              <a:rPr lang="he-IL" b="1" dirty="0"/>
              <a:t>1989</a:t>
            </a:r>
            <a:r>
              <a:rPr lang="he-IL" dirty="0"/>
              <a:t>- נחתם הסכם- העלאת 500 יהודים כל חודש בתמורה לעזרה כלכלית, חקלאית </a:t>
            </a:r>
            <a:r>
              <a:rPr lang="he-IL" dirty="0" err="1"/>
              <a:t>ובטחונית</a:t>
            </a:r>
            <a:r>
              <a:rPr lang="he-IL" dirty="0"/>
              <a:t>.</a:t>
            </a:r>
            <a:endParaRPr lang="en-US" dirty="0"/>
          </a:p>
          <a:p>
            <a:r>
              <a:rPr lang="he-IL" b="1" dirty="0"/>
              <a:t>1991-</a:t>
            </a:r>
            <a:r>
              <a:rPr lang="he-IL" dirty="0"/>
              <a:t> השלטון בסכנה עקב מרידות, וממילא יהודי אתיופיה בסכנה.</a:t>
            </a:r>
            <a:endParaRPr lang="en-US" dirty="0"/>
          </a:p>
          <a:p>
            <a:r>
              <a:rPr lang="he-IL" dirty="0"/>
              <a:t>הסכם בתיווך ארה"ב- הוצאתם המהירה של יהודי אתיופיה בתמורה ל- 35 מיליון דולרים ומקלט בארה"ב לכמה מבכירי ממשלו</a:t>
            </a:r>
            <a:r>
              <a:rPr lang="en-US" dirty="0" smtClean="0"/>
              <a:t>.</a:t>
            </a:r>
            <a:endParaRPr lang="en-US" dirty="0"/>
          </a:p>
        </p:txBody>
      </p:sp>
    </p:spTree>
    <p:extLst>
      <p:ext uri="{BB962C8B-B14F-4D97-AF65-F5344CB8AC3E}">
        <p14:creationId xmlns:p14="http://schemas.microsoft.com/office/powerpoint/2010/main" val="3362183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3552" y="-1152624"/>
            <a:ext cx="8229600" cy="765200"/>
          </a:xfrm>
        </p:spPr>
        <p:txBody>
          <a:bodyPr/>
          <a:lstStyle/>
          <a:p>
            <a:endParaRPr lang="he-IL"/>
          </a:p>
        </p:txBody>
      </p:sp>
      <p:sp>
        <p:nvSpPr>
          <p:cNvPr id="3" name="מציין מיקום תוכן 2"/>
          <p:cNvSpPr>
            <a:spLocks noGrp="1"/>
          </p:cNvSpPr>
          <p:nvPr>
            <p:ph idx="1"/>
          </p:nvPr>
        </p:nvSpPr>
        <p:spPr>
          <a:xfrm>
            <a:off x="1981200" y="908721"/>
            <a:ext cx="8229600" cy="5217443"/>
          </a:xfrm>
        </p:spPr>
        <p:txBody>
          <a:bodyPr/>
          <a:lstStyle/>
          <a:p>
            <a:r>
              <a:rPr lang="he-IL" dirty="0"/>
              <a:t>מאי 1991- "מבצע </a:t>
            </a:r>
            <a:r>
              <a:rPr lang="he-IL" dirty="0" smtClean="0"/>
              <a:t>שלמה" </a:t>
            </a:r>
            <a:r>
              <a:rPr lang="he-IL" dirty="0"/>
              <a:t>תוך 34 שעות, בעזרת 34 מטוסים הועלו לישראל 14,400 יהודים.</a:t>
            </a:r>
            <a:endParaRPr lang="en-US" dirty="0"/>
          </a:p>
          <a:p>
            <a:r>
              <a:rPr lang="he-IL" dirty="0" smtClean="0"/>
              <a:t>במבצע, נקבע </a:t>
            </a:r>
            <a:r>
              <a:rPr lang="he-IL" b="1" u="sng" dirty="0"/>
              <a:t>שיא עולמי </a:t>
            </a:r>
            <a:r>
              <a:rPr lang="he-IL" dirty="0"/>
              <a:t>לאחר ש-1087 איש הוטסו במטוס בואינג 747 של חברת אל על - טיסה שבמהלכה אף נולד </a:t>
            </a:r>
            <a:r>
              <a:rPr lang="he-IL" dirty="0" smtClean="0"/>
              <a:t>תינוק</a:t>
            </a:r>
            <a:endParaRPr lang="he-IL" dirty="0"/>
          </a:p>
        </p:txBody>
      </p:sp>
    </p:spTree>
    <p:extLst>
      <p:ext uri="{BB962C8B-B14F-4D97-AF65-F5344CB8AC3E}">
        <p14:creationId xmlns:p14="http://schemas.microsoft.com/office/powerpoint/2010/main" val="2714942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47528" y="-1035496"/>
            <a:ext cx="8229600" cy="576064"/>
          </a:xfrm>
        </p:spPr>
        <p:txBody>
          <a:bodyPr>
            <a:normAutofit fontScale="90000"/>
          </a:bodyPr>
          <a:lstStyle/>
          <a:p>
            <a:endParaRPr lang="he-IL"/>
          </a:p>
        </p:txBody>
      </p:sp>
      <p:sp>
        <p:nvSpPr>
          <p:cNvPr id="3" name="מציין מיקום תוכן 2"/>
          <p:cNvSpPr>
            <a:spLocks noGrp="1"/>
          </p:cNvSpPr>
          <p:nvPr>
            <p:ph idx="1"/>
          </p:nvPr>
        </p:nvSpPr>
        <p:spPr>
          <a:xfrm>
            <a:off x="1509487" y="14514"/>
            <a:ext cx="9187542" cy="7014886"/>
          </a:xfrm>
        </p:spPr>
        <p:txBody>
          <a:bodyPr numCol="2">
            <a:normAutofit fontScale="32500" lnSpcReduction="20000"/>
          </a:bodyPr>
          <a:lstStyle/>
          <a:p>
            <a:pPr marL="0" indent="0">
              <a:buNone/>
            </a:pPr>
            <a:endParaRPr lang="he-IL" sz="4500" b="1" dirty="0"/>
          </a:p>
          <a:p>
            <a:pPr marL="0" indent="0">
              <a:buNone/>
            </a:pPr>
            <a:r>
              <a:rPr lang="he-IL" sz="6000" b="1" dirty="0"/>
              <a:t>המסע לארץ ישראל </a:t>
            </a:r>
            <a:br>
              <a:rPr lang="he-IL" sz="6000" b="1" dirty="0"/>
            </a:br>
            <a:r>
              <a:rPr lang="he-IL" sz="6000" b="1" dirty="0"/>
              <a:t>שלמה גרוניך</a:t>
            </a:r>
            <a:endParaRPr lang="he-IL" sz="7000" b="1" dirty="0"/>
          </a:p>
          <a:p>
            <a:pPr marL="0" indent="0">
              <a:buNone/>
            </a:pPr>
            <a:endParaRPr lang="he-IL" sz="6000" b="1" dirty="0"/>
          </a:p>
          <a:p>
            <a:pPr marL="0" indent="0">
              <a:buNone/>
            </a:pPr>
            <a:r>
              <a:rPr lang="he-IL" sz="6000" b="1" dirty="0"/>
              <a:t>הירח משגיח מעל, </a:t>
            </a:r>
            <a:br>
              <a:rPr lang="he-IL" sz="6000" b="1" dirty="0"/>
            </a:br>
            <a:r>
              <a:rPr lang="he-IL" sz="6000" b="1" dirty="0"/>
              <a:t>על גבי שק האוכל הדל </a:t>
            </a:r>
            <a:br>
              <a:rPr lang="he-IL" sz="6000" b="1" dirty="0"/>
            </a:br>
            <a:r>
              <a:rPr lang="he-IL" sz="6000" b="1" dirty="0"/>
              <a:t>המדבר מתחתי, אין סופו לפנים, </a:t>
            </a:r>
            <a:br>
              <a:rPr lang="he-IL" sz="6000" b="1" dirty="0"/>
            </a:br>
            <a:r>
              <a:rPr lang="he-IL" sz="6000" b="1" dirty="0"/>
              <a:t>ואמי מבטיחה לאחי הקטנים. </a:t>
            </a:r>
          </a:p>
          <a:p>
            <a:pPr marL="0" indent="0">
              <a:buNone/>
            </a:pPr>
            <a:r>
              <a:rPr lang="he-IL" sz="6000" b="1" dirty="0"/>
              <a:t/>
            </a:r>
            <a:br>
              <a:rPr lang="he-IL" sz="6000" b="1" dirty="0"/>
            </a:br>
            <a:r>
              <a:rPr lang="he-IL" sz="6000" b="1" dirty="0"/>
              <a:t>עוד מעט, עוד קצת, להרים רגליים </a:t>
            </a:r>
            <a:br>
              <a:rPr lang="he-IL" sz="6000" b="1" dirty="0"/>
            </a:br>
            <a:r>
              <a:rPr lang="he-IL" sz="6000" b="1" dirty="0"/>
              <a:t>מאמץ אחרון, לפני ירושלים. </a:t>
            </a:r>
            <a:br>
              <a:rPr lang="he-IL" sz="6000" b="1" dirty="0"/>
            </a:br>
            <a:r>
              <a:rPr lang="he-IL" sz="6000" b="1" dirty="0"/>
              <a:t/>
            </a:r>
            <a:br>
              <a:rPr lang="he-IL" sz="6000" b="1" dirty="0"/>
            </a:br>
            <a:r>
              <a:rPr lang="he-IL" sz="6000" b="1" dirty="0"/>
              <a:t>אור ירח החזק מעמד, </a:t>
            </a:r>
            <a:br>
              <a:rPr lang="he-IL" sz="6000" b="1" dirty="0"/>
            </a:br>
            <a:r>
              <a:rPr lang="he-IL" sz="6000" b="1" dirty="0"/>
              <a:t>שק האוכל שלנו אבד </a:t>
            </a:r>
            <a:br>
              <a:rPr lang="he-IL" sz="6000" b="1" dirty="0"/>
            </a:br>
            <a:r>
              <a:rPr lang="he-IL" sz="6000" b="1" dirty="0"/>
              <a:t>המדבר לא נגמר, יללות של תנים, </a:t>
            </a:r>
            <a:br>
              <a:rPr lang="he-IL" sz="6000" b="1" dirty="0"/>
            </a:br>
            <a:r>
              <a:rPr lang="he-IL" sz="6000" b="1" dirty="0"/>
              <a:t>ואימי מרגיעה את אחי הקטנים. </a:t>
            </a:r>
          </a:p>
          <a:p>
            <a:pPr marL="0" indent="0">
              <a:buNone/>
            </a:pPr>
            <a:endParaRPr lang="he-IL" sz="6000" b="1" dirty="0"/>
          </a:p>
          <a:p>
            <a:pPr marL="0" indent="0">
              <a:buNone/>
            </a:pPr>
            <a:r>
              <a:rPr lang="he-IL" sz="6000" b="1" dirty="0"/>
              <a:t>עוד מעט, עוד קצת, בקרוב נגאל </a:t>
            </a:r>
            <a:br>
              <a:rPr lang="he-IL" sz="6000" b="1" dirty="0"/>
            </a:br>
            <a:r>
              <a:rPr lang="he-IL" sz="6000" b="1" dirty="0"/>
              <a:t>לא נפסיק ללכת, לארץ ישראל. </a:t>
            </a:r>
            <a:br>
              <a:rPr lang="he-IL" sz="6000" b="1" dirty="0"/>
            </a:br>
            <a:endParaRPr lang="he-IL" sz="6000" b="1" dirty="0"/>
          </a:p>
          <a:p>
            <a:pPr marL="0" indent="0">
              <a:buNone/>
            </a:pPr>
            <a:endParaRPr lang="he-IL" sz="6000" b="1" dirty="0"/>
          </a:p>
          <a:p>
            <a:pPr marL="0" indent="0">
              <a:buNone/>
            </a:pPr>
            <a:endParaRPr lang="he-IL" sz="6000" b="1" dirty="0"/>
          </a:p>
          <a:p>
            <a:pPr marL="0" indent="0">
              <a:buNone/>
            </a:pPr>
            <a:endParaRPr lang="he-IL" sz="6000" b="1" dirty="0"/>
          </a:p>
          <a:p>
            <a:pPr marL="0" indent="0">
              <a:buNone/>
            </a:pPr>
            <a:endParaRPr lang="he-IL" sz="6000" b="1" dirty="0"/>
          </a:p>
          <a:p>
            <a:pPr marL="0" indent="0">
              <a:buNone/>
            </a:pPr>
            <a:endParaRPr lang="he-IL" sz="6000" b="1" dirty="0"/>
          </a:p>
          <a:p>
            <a:pPr marL="0" indent="0">
              <a:buNone/>
            </a:pPr>
            <a:endParaRPr lang="he-IL" sz="6000" b="1" dirty="0"/>
          </a:p>
          <a:p>
            <a:pPr marL="0" indent="0">
              <a:buNone/>
            </a:pPr>
            <a:endParaRPr lang="he-IL" sz="6000" b="1" dirty="0"/>
          </a:p>
          <a:p>
            <a:pPr marL="0" indent="0">
              <a:buNone/>
            </a:pPr>
            <a:endParaRPr lang="he-IL" sz="6000" b="1" dirty="0"/>
          </a:p>
          <a:p>
            <a:pPr marL="0" indent="0">
              <a:buNone/>
            </a:pPr>
            <a:r>
              <a:rPr lang="he-IL" sz="6000" b="1" dirty="0"/>
              <a:t/>
            </a:r>
            <a:br>
              <a:rPr lang="he-IL" sz="6000" b="1" dirty="0"/>
            </a:br>
            <a:r>
              <a:rPr lang="he-IL" sz="6000" b="1" dirty="0"/>
              <a:t>ובלילה תקפו שודדים, </a:t>
            </a:r>
            <a:br>
              <a:rPr lang="he-IL" sz="6000" b="1" dirty="0"/>
            </a:br>
            <a:r>
              <a:rPr lang="he-IL" sz="6000" b="1" dirty="0"/>
              <a:t>בסכין גם בחרב חדה </a:t>
            </a:r>
            <a:br>
              <a:rPr lang="he-IL" sz="6000" b="1" dirty="0"/>
            </a:br>
            <a:r>
              <a:rPr lang="he-IL" sz="6000" b="1" dirty="0"/>
              <a:t>במדבר דם אימי, הירח עדי, </a:t>
            </a:r>
            <a:br>
              <a:rPr lang="he-IL" sz="6000" b="1" dirty="0"/>
            </a:br>
            <a:r>
              <a:rPr lang="he-IL" sz="6000" b="1" dirty="0"/>
              <a:t>ואני מבטיחה לאחי הקטנים.</a:t>
            </a:r>
          </a:p>
          <a:p>
            <a:pPr marL="0" indent="0">
              <a:buNone/>
            </a:pPr>
            <a:r>
              <a:rPr lang="he-IL" sz="6000" b="1" dirty="0"/>
              <a:t/>
            </a:r>
            <a:br>
              <a:rPr lang="he-IL" sz="6000" b="1" dirty="0"/>
            </a:br>
            <a:r>
              <a:rPr lang="he-IL" sz="6000" b="1" dirty="0"/>
              <a:t>עוד מעט, עוד קצת, יתגשם החלום </a:t>
            </a:r>
            <a:br>
              <a:rPr lang="he-IL" sz="6000" b="1" dirty="0"/>
            </a:br>
            <a:r>
              <a:rPr lang="he-IL" sz="6000" b="1" dirty="0"/>
              <a:t>עוד מעט נגיע, לארץ ישראל. </a:t>
            </a:r>
            <a:br>
              <a:rPr lang="he-IL" sz="6000" b="1" dirty="0"/>
            </a:br>
            <a:r>
              <a:rPr lang="he-IL" sz="6000" b="1" dirty="0"/>
              <a:t/>
            </a:r>
            <a:br>
              <a:rPr lang="he-IL" sz="6000" b="1" dirty="0"/>
            </a:br>
            <a:r>
              <a:rPr lang="he-IL" sz="6000" b="1" dirty="0"/>
              <a:t>בירח דמותה של אימי, </a:t>
            </a:r>
            <a:br>
              <a:rPr lang="he-IL" sz="6000" b="1" dirty="0"/>
            </a:br>
            <a:r>
              <a:rPr lang="he-IL" sz="6000" b="1" dirty="0"/>
              <a:t>מביטה בי, אמא אל תיעלמי </a:t>
            </a:r>
            <a:br>
              <a:rPr lang="he-IL" sz="6000" b="1" dirty="0"/>
            </a:br>
            <a:r>
              <a:rPr lang="he-IL" sz="6000" b="1" dirty="0"/>
              <a:t>לו הייתה לצידי, היא הייתה יכולה, </a:t>
            </a:r>
            <a:br>
              <a:rPr lang="he-IL" sz="6000" b="1" dirty="0"/>
            </a:br>
            <a:r>
              <a:rPr lang="he-IL" sz="6000" b="1" dirty="0"/>
              <a:t>לשכנע אותם שאני יהודי. </a:t>
            </a:r>
            <a:br>
              <a:rPr lang="he-IL" sz="6000" b="1" dirty="0"/>
            </a:br>
            <a:r>
              <a:rPr lang="he-IL" sz="6000" b="1" dirty="0"/>
              <a:t/>
            </a:r>
            <a:br>
              <a:rPr lang="he-IL" sz="6000" b="1" dirty="0"/>
            </a:br>
            <a:r>
              <a:rPr lang="he-IL" sz="6000" b="1" dirty="0"/>
              <a:t>עוד מעט, עוד קצת, יתגשם החלום </a:t>
            </a:r>
            <a:br>
              <a:rPr lang="he-IL" sz="6000" b="1" dirty="0"/>
            </a:br>
            <a:r>
              <a:rPr lang="he-IL" sz="6000" b="1" dirty="0"/>
              <a:t>עוד מעט נגיע, לארץ ישראל. </a:t>
            </a:r>
            <a:br>
              <a:rPr lang="he-IL" sz="6000" b="1" dirty="0"/>
            </a:br>
            <a:r>
              <a:rPr lang="he-IL" sz="6000" b="1" dirty="0"/>
              <a:t/>
            </a:r>
            <a:br>
              <a:rPr lang="he-IL" sz="6000" b="1" dirty="0"/>
            </a:br>
            <a:r>
              <a:rPr lang="he-IL" sz="6000" b="1" dirty="0"/>
              <a:t>עוד מעט, עוד קצת, להרים עיניים </a:t>
            </a:r>
            <a:br>
              <a:rPr lang="he-IL" sz="6000" b="1" dirty="0"/>
            </a:br>
            <a:r>
              <a:rPr lang="he-IL" sz="6000" b="1" dirty="0"/>
              <a:t>מאמץ אחרון, לפני ירושלים.</a:t>
            </a:r>
          </a:p>
          <a:p>
            <a:pPr marL="0" indent="0">
              <a:buNone/>
            </a:pPr>
            <a:endParaRPr lang="he-IL" sz="6000" b="1" dirty="0"/>
          </a:p>
          <a:p>
            <a:pPr marL="0" indent="0">
              <a:buNone/>
            </a:pPr>
            <a:endParaRPr lang="he-IL" sz="2000" b="1" dirty="0"/>
          </a:p>
          <a:p>
            <a:pPr marL="0" indent="0">
              <a:buNone/>
            </a:pPr>
            <a:r>
              <a:rPr lang="he-IL" sz="2000" dirty="0"/>
              <a:t/>
            </a:r>
            <a:br>
              <a:rPr lang="he-IL" sz="2000" dirty="0"/>
            </a:br>
            <a:r>
              <a:rPr lang="he-IL" sz="2000" dirty="0"/>
              <a:t/>
            </a:r>
            <a:br>
              <a:rPr lang="he-IL" sz="2000" dirty="0"/>
            </a:br>
            <a:endParaRPr lang="he-IL" sz="800" dirty="0"/>
          </a:p>
          <a:p>
            <a:pPr marL="0" indent="0">
              <a:buNone/>
            </a:pPr>
            <a:endParaRPr lang="he-IL" sz="2000" dirty="0"/>
          </a:p>
          <a:p>
            <a:endParaRPr lang="he-IL" sz="2000" dirty="0"/>
          </a:p>
          <a:p>
            <a:pPr marL="0" indent="0">
              <a:buNone/>
            </a:pPr>
            <a:endParaRPr lang="he-IL" sz="2000" dirty="0"/>
          </a:p>
        </p:txBody>
      </p:sp>
      <p:graphicFrame>
        <p:nvGraphicFramePr>
          <p:cNvPr id="7" name="טבלה 6"/>
          <p:cNvGraphicFramePr>
            <a:graphicFrameLocks noGrp="1"/>
          </p:cNvGraphicFramePr>
          <p:nvPr>
            <p:extLst/>
          </p:nvPr>
        </p:nvGraphicFramePr>
        <p:xfrm>
          <a:off x="-6805264" y="-90753"/>
          <a:ext cx="1633438" cy="6948753"/>
        </p:xfrm>
        <a:graphic>
          <a:graphicData uri="http://schemas.openxmlformats.org/drawingml/2006/table">
            <a:tbl>
              <a:tblPr rtl="1"/>
              <a:tblGrid>
                <a:gridCol w="40240"/>
                <a:gridCol w="1593198"/>
              </a:tblGrid>
              <a:tr h="72008">
                <a:tc>
                  <a:txBody>
                    <a:bodyPr/>
                    <a:lstStyle/>
                    <a:p>
                      <a:endParaRPr lang="he-IL" sz="500" dirty="0"/>
                    </a:p>
                  </a:txBody>
                  <a:tcPr marL="0" marR="0" marT="0" marB="0" anchor="ctr">
                    <a:lnL>
                      <a:noFill/>
                    </a:lnL>
                    <a:lnT>
                      <a:noFill/>
                    </a:lnT>
                    <a:lnB>
                      <a:noFill/>
                    </a:lnB>
                    <a:solidFill>
                      <a:srgbClr val="FFFFFF"/>
                    </a:solidFill>
                  </a:tcPr>
                </a:tc>
                <a:tc>
                  <a:txBody>
                    <a:bodyPr/>
                    <a:lstStyle/>
                    <a:p>
                      <a:pPr rtl="1"/>
                      <a:endParaRPr lang="he-IL" sz="500" dirty="0"/>
                    </a:p>
                  </a:txBody>
                  <a:tcPr marL="23743" marR="23743" marT="11871" marB="11871"/>
                </a:tc>
              </a:tr>
              <a:tr h="5974549">
                <a:tc>
                  <a:txBody>
                    <a:bodyPr/>
                    <a:lstStyle/>
                    <a:p>
                      <a:endParaRPr lang="he-IL" dirty="0"/>
                    </a:p>
                  </a:txBody>
                  <a:tcPr marL="7420" marR="7420" marT="7420" marB="7420">
                    <a:lnL>
                      <a:noFill/>
                    </a:lnL>
                    <a:lnR>
                      <a:noFill/>
                    </a:lnR>
                    <a:lnT>
                      <a:noFill/>
                    </a:lnT>
                    <a:lnB>
                      <a:noFill/>
                    </a:lnB>
                    <a:solidFill>
                      <a:srgbClr val="FFFFFF"/>
                    </a:solidFill>
                  </a:tcPr>
                </a:tc>
                <a:tc>
                  <a:txBody>
                    <a:bodyPr/>
                    <a:lstStyle/>
                    <a:p>
                      <a:endParaRPr lang="he-IL" sz="2000" dirty="0"/>
                    </a:p>
                  </a:txBody>
                  <a:tcPr marL="7420" marR="7420" marT="7420" marB="7420">
                    <a:lnL>
                      <a:noFill/>
                    </a:lnL>
                    <a:lnR>
                      <a:noFill/>
                    </a:lnR>
                    <a:lnB>
                      <a:noFill/>
                    </a:lnB>
                    <a:solidFill>
                      <a:srgbClr val="FFFFFF"/>
                    </a:solidFill>
                  </a:tcPr>
                </a:tc>
              </a:tr>
              <a:tr h="325622">
                <a:tc>
                  <a:txBody>
                    <a:bodyPr/>
                    <a:lstStyle/>
                    <a:p>
                      <a:endParaRPr lang="he-IL"/>
                    </a:p>
                  </a:txBody>
                  <a:tcPr marL="7420" marR="7420" marT="7420" marB="7420">
                    <a:lnL>
                      <a:noFill/>
                    </a:lnL>
                    <a:lnT>
                      <a:noFill/>
                    </a:lnT>
                    <a:lnB>
                      <a:noFill/>
                    </a:lnB>
                    <a:solidFill>
                      <a:srgbClr val="FFFFFF"/>
                    </a:solidFill>
                  </a:tcPr>
                </a:tc>
                <a:tc>
                  <a:txBody>
                    <a:bodyPr/>
                    <a:lstStyle/>
                    <a:p>
                      <a:pPr rtl="1"/>
                      <a:endParaRPr lang="he-IL" sz="500" dirty="0"/>
                    </a:p>
                  </a:txBody>
                  <a:tcPr marL="23743" marR="23743" marT="11871" marB="11871">
                    <a:lnT>
                      <a:noFill/>
                    </a:lnT>
                  </a:tcPr>
                </a:tc>
              </a:tr>
              <a:tr h="80607">
                <a:tc>
                  <a:txBody>
                    <a:bodyPr/>
                    <a:lstStyle/>
                    <a:p>
                      <a:endParaRPr lang="he-IL"/>
                    </a:p>
                  </a:txBody>
                  <a:tcPr marL="0" marR="0" marT="0" marB="0" anchor="ctr">
                    <a:lnL>
                      <a:noFill/>
                    </a:lnL>
                    <a:lnT>
                      <a:noFill/>
                    </a:lnT>
                    <a:lnB>
                      <a:noFill/>
                    </a:lnB>
                    <a:solidFill>
                      <a:srgbClr val="FFFFFF"/>
                    </a:solidFill>
                  </a:tcPr>
                </a:tc>
                <a:tc>
                  <a:txBody>
                    <a:bodyPr/>
                    <a:lstStyle/>
                    <a:p>
                      <a:pPr rtl="1"/>
                      <a:endParaRPr lang="he-IL" sz="500" dirty="0"/>
                    </a:p>
                  </a:txBody>
                  <a:tcPr marL="23743" marR="23743" marT="11871" marB="11871"/>
                </a:tc>
              </a:tr>
              <a:tr h="108541">
                <a:tc>
                  <a:txBody>
                    <a:bodyPr/>
                    <a:lstStyle/>
                    <a:p>
                      <a:endParaRPr lang="he-IL" dirty="0"/>
                    </a:p>
                  </a:txBody>
                  <a:tcPr marL="0" marR="0" marT="0" marB="0" anchor="ctr">
                    <a:lnL>
                      <a:noFill/>
                    </a:lnL>
                    <a:lnT>
                      <a:noFill/>
                    </a:lnT>
                    <a:lnB>
                      <a:noFill/>
                    </a:lnB>
                    <a:solidFill>
                      <a:srgbClr val="FFFFFF"/>
                    </a:solidFill>
                  </a:tcPr>
                </a:tc>
                <a:tc>
                  <a:txBody>
                    <a:bodyPr/>
                    <a:lstStyle/>
                    <a:p>
                      <a:pPr rtl="1"/>
                      <a:endParaRPr lang="he-IL" sz="500" dirty="0"/>
                    </a:p>
                  </a:txBody>
                  <a:tcPr marL="23743" marR="23743" marT="11871" marB="11871"/>
                </a:tc>
              </a:tr>
            </a:tbl>
          </a:graphicData>
        </a:graphic>
      </p:graphicFrame>
    </p:spTree>
    <p:extLst>
      <p:ext uri="{BB962C8B-B14F-4D97-AF65-F5344CB8AC3E}">
        <p14:creationId xmlns:p14="http://schemas.microsoft.com/office/powerpoint/2010/main" val="3094457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קליטת העולים האתיופים:</a:t>
            </a:r>
            <a:endParaRPr lang="he-IL" dirty="0"/>
          </a:p>
        </p:txBody>
      </p:sp>
      <p:sp>
        <p:nvSpPr>
          <p:cNvPr id="3" name="מציין מיקום תוכן 2"/>
          <p:cNvSpPr>
            <a:spLocks noGrp="1"/>
          </p:cNvSpPr>
          <p:nvPr>
            <p:ph idx="1"/>
          </p:nvPr>
        </p:nvSpPr>
        <p:spPr/>
        <p:txBody>
          <a:bodyPr/>
          <a:lstStyle/>
          <a:p>
            <a:r>
              <a:rPr lang="he-IL" dirty="0" smtClean="0"/>
              <a:t>העולים לא נקלטו בקליטה לא ישירה [כלומר הם לא בחרו היכן לגור], אלא הם רוכזו במרכזי קליטה ואתרי קרוואנים. הסיבה לכך:</a:t>
            </a:r>
          </a:p>
          <a:p>
            <a:r>
              <a:rPr lang="he-IL" dirty="0" smtClean="0"/>
              <a:t>השכלתם הנמוכה.</a:t>
            </a:r>
          </a:p>
          <a:p>
            <a:r>
              <a:rPr lang="he-IL" dirty="0" smtClean="0"/>
              <a:t>העוני.</a:t>
            </a:r>
            <a:endParaRPr lang="he-IL" dirty="0"/>
          </a:p>
        </p:txBody>
      </p:sp>
    </p:spTree>
    <p:extLst>
      <p:ext uri="{BB962C8B-B14F-4D97-AF65-F5344CB8AC3E}">
        <p14:creationId xmlns:p14="http://schemas.microsoft.com/office/powerpoint/2010/main" val="169425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קשיי העולים האתיופים:</a:t>
            </a:r>
            <a:endParaRPr lang="he-IL" b="1" dirty="0"/>
          </a:p>
        </p:txBody>
      </p:sp>
      <p:sp>
        <p:nvSpPr>
          <p:cNvPr id="3" name="מציין מיקום תוכן 2"/>
          <p:cNvSpPr>
            <a:spLocks noGrp="1"/>
          </p:cNvSpPr>
          <p:nvPr>
            <p:ph idx="1"/>
          </p:nvPr>
        </p:nvSpPr>
        <p:spPr/>
        <p:txBody>
          <a:bodyPr/>
          <a:lstStyle/>
          <a:p>
            <a:r>
              <a:rPr lang="he-IL" b="1" dirty="0" smtClean="0"/>
              <a:t>1. דיור-</a:t>
            </a:r>
            <a:r>
              <a:rPr lang="he-IL" dirty="0" smtClean="0"/>
              <a:t> עולים רבים נקלטו בקר</a:t>
            </a:r>
            <a:r>
              <a:rPr lang="he-IL" dirty="0"/>
              <a:t>א</a:t>
            </a:r>
            <a:r>
              <a:rPr lang="he-IL" dirty="0" smtClean="0"/>
              <a:t>וונים ומרכזי קליטה זמניים עם תנאים לא טובים. בנוסף, בגלל כישלון 'מדיניות הפיזור' נותרו שכונות עוני של אתיופיים שהקשו על השתלבותם של האוכלוסייה האתיופית בחברה הישראלית.</a:t>
            </a:r>
            <a:endParaRPr lang="he-IL" b="1" dirty="0"/>
          </a:p>
        </p:txBody>
      </p:sp>
    </p:spTree>
    <p:extLst>
      <p:ext uri="{BB962C8B-B14F-4D97-AF65-F5344CB8AC3E}">
        <p14:creationId xmlns:p14="http://schemas.microsoft.com/office/powerpoint/2010/main" val="1023079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2. הבדלים תרבותיים:</a:t>
            </a:r>
            <a:endParaRPr lang="he-IL" b="1" dirty="0"/>
          </a:p>
        </p:txBody>
      </p:sp>
      <p:sp>
        <p:nvSpPr>
          <p:cNvPr id="3" name="מציין מיקום תוכן 2"/>
          <p:cNvSpPr>
            <a:spLocks noGrp="1"/>
          </p:cNvSpPr>
          <p:nvPr>
            <p:ph idx="1"/>
          </p:nvPr>
        </p:nvSpPr>
        <p:spPr/>
        <p:txBody>
          <a:bodyPr>
            <a:normAutofit/>
          </a:bodyPr>
          <a:lstStyle/>
          <a:p>
            <a:pPr>
              <a:buFontTx/>
              <a:buChar char="-"/>
            </a:pPr>
            <a:r>
              <a:rPr lang="he-IL" dirty="0" smtClean="0"/>
              <a:t>קשיי שפה.</a:t>
            </a:r>
          </a:p>
          <a:p>
            <a:pPr>
              <a:buFontTx/>
              <a:buChar char="-"/>
            </a:pPr>
            <a:r>
              <a:rPr lang="he-IL" dirty="0" smtClean="0"/>
              <a:t>קצב חיים מהיר במדינת ישראל.</a:t>
            </a:r>
          </a:p>
          <a:p>
            <a:pPr>
              <a:buFontTx/>
              <a:buChar char="-"/>
            </a:pPr>
            <a:r>
              <a:rPr lang="he-IL" dirty="0" smtClean="0"/>
              <a:t>נימוסיות אל מול הצבריות הישראלית.</a:t>
            </a:r>
          </a:p>
          <a:p>
            <a:pPr>
              <a:buFontTx/>
              <a:buChar char="-"/>
            </a:pPr>
            <a:r>
              <a:rPr lang="he-IL" dirty="0" smtClean="0"/>
              <a:t>עוני וחוסר השכלה [80% לא ידעו קרוא וכתוב] אשר יצרה סטיגמה של טיפשיים.</a:t>
            </a:r>
          </a:p>
          <a:p>
            <a:pPr>
              <a:buFontTx/>
              <a:buChar char="-"/>
            </a:pPr>
            <a:r>
              <a:rPr lang="he-IL" dirty="0" smtClean="0"/>
              <a:t>קשיים תעסוקתיים- העדה האתיופית התפרנסה ממרעה/ חקלאות. זהו אחד הגורמים לכך שבארץ הם הועסקו בעיקר כעובדי ניקיון/ שמירה/ מפעלים וכדו'.</a:t>
            </a:r>
          </a:p>
          <a:p>
            <a:pPr>
              <a:buFontTx/>
              <a:buChar char="-"/>
            </a:pPr>
            <a:r>
              <a:rPr lang="he-IL" dirty="0" smtClean="0"/>
              <a:t>איבוד מקור משמעות ושמחת החיים.</a:t>
            </a:r>
          </a:p>
          <a:p>
            <a:pPr>
              <a:buFontTx/>
              <a:buChar char="-"/>
            </a:pPr>
            <a:endParaRPr lang="he-IL" dirty="0" smtClean="0"/>
          </a:p>
          <a:p>
            <a:pPr>
              <a:buFontTx/>
              <a:buChar char="-"/>
            </a:pPr>
            <a:endParaRPr lang="he-IL" dirty="0"/>
          </a:p>
        </p:txBody>
      </p:sp>
    </p:spTree>
    <p:extLst>
      <p:ext uri="{BB962C8B-B14F-4D97-AF65-F5344CB8AC3E}">
        <p14:creationId xmlns:p14="http://schemas.microsoft.com/office/powerpoint/2010/main" val="3818211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V="1">
            <a:off x="1981200" y="-1179512"/>
            <a:ext cx="8229600" cy="360040"/>
          </a:xfrm>
        </p:spPr>
        <p:txBody>
          <a:bodyPr>
            <a:normAutofit fontScale="90000"/>
          </a:bodyPr>
          <a:lstStyle/>
          <a:p>
            <a:endParaRPr lang="he-IL" dirty="0"/>
          </a:p>
        </p:txBody>
      </p:sp>
      <p:sp>
        <p:nvSpPr>
          <p:cNvPr id="3" name="מציין מיקום תוכן 2"/>
          <p:cNvSpPr>
            <a:spLocks noGrp="1"/>
          </p:cNvSpPr>
          <p:nvPr>
            <p:ph idx="1"/>
          </p:nvPr>
        </p:nvSpPr>
        <p:spPr>
          <a:xfrm>
            <a:off x="1981200" y="260649"/>
            <a:ext cx="8229600" cy="5865515"/>
          </a:xfrm>
        </p:spPr>
        <p:txBody>
          <a:bodyPr/>
          <a:lstStyle/>
          <a:p>
            <a:pPr>
              <a:buFontTx/>
              <a:buChar char="-"/>
            </a:pPr>
            <a:r>
              <a:rPr lang="he-IL" dirty="0" smtClean="0"/>
              <a:t>הפרימיטיביות אל מול הטכנולוגיה המפותחת בארץ ישראל, גרמה לשיתוק וייאוש.</a:t>
            </a:r>
          </a:p>
          <a:p>
            <a:pPr>
              <a:buFontTx/>
              <a:buChar char="-"/>
            </a:pPr>
            <a:r>
              <a:rPr lang="he-IL" dirty="0" smtClean="0"/>
              <a:t>בעקבות הדרך לסודן ומבצע משה האתיופים נתפסו כמסכנים וחלשים, בניגוד לאתיופים שראו במסע והעלייה לא"י כאות גבורה. </a:t>
            </a:r>
          </a:p>
          <a:p>
            <a:pPr marL="0" indent="0">
              <a:buNone/>
            </a:pPr>
            <a:r>
              <a:rPr lang="he-IL" dirty="0" smtClean="0"/>
              <a:t>- גזענות על רקע צבע העור הבאות לידי ביטוי: </a:t>
            </a:r>
          </a:p>
          <a:p>
            <a:r>
              <a:rPr lang="he-IL" dirty="0" smtClean="0"/>
              <a:t>1) אמירות בוטות ופוגעניות. 2) </a:t>
            </a:r>
            <a:r>
              <a:rPr lang="he-IL" dirty="0" err="1" smtClean="0"/>
              <a:t>אפלייה</a:t>
            </a:r>
            <a:r>
              <a:rPr lang="he-IL" dirty="0" smtClean="0"/>
              <a:t>.</a:t>
            </a:r>
          </a:p>
          <a:p>
            <a:pPr marL="0" indent="0">
              <a:buNone/>
            </a:pPr>
            <a:r>
              <a:rPr lang="he-IL" dirty="0"/>
              <a:t>- חוסר הזדהות ושייכות עדתית [בניגוד לאשכנזים ומזרחיים].</a:t>
            </a:r>
          </a:p>
          <a:p>
            <a:pPr marL="0" indent="0">
              <a:buNone/>
            </a:pPr>
            <a:endParaRPr lang="he-IL" dirty="0" smtClean="0"/>
          </a:p>
          <a:p>
            <a:endParaRPr lang="he-IL" dirty="0"/>
          </a:p>
        </p:txBody>
      </p:sp>
    </p:spTree>
    <p:extLst>
      <p:ext uri="{BB962C8B-B14F-4D97-AF65-F5344CB8AC3E}">
        <p14:creationId xmlns:p14="http://schemas.microsoft.com/office/powerpoint/2010/main" val="2413414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3. הרס התא המשפחתי:</a:t>
            </a:r>
            <a:endParaRPr lang="he-IL" b="1" dirty="0"/>
          </a:p>
        </p:txBody>
      </p:sp>
      <p:sp>
        <p:nvSpPr>
          <p:cNvPr id="3" name="מציין מיקום תוכן 2"/>
          <p:cNvSpPr>
            <a:spLocks noGrp="1"/>
          </p:cNvSpPr>
          <p:nvPr>
            <p:ph idx="1"/>
          </p:nvPr>
        </p:nvSpPr>
        <p:spPr>
          <a:xfrm>
            <a:off x="1981200" y="1268760"/>
            <a:ext cx="8229600" cy="5328592"/>
          </a:xfrm>
        </p:spPr>
        <p:txBody>
          <a:bodyPr>
            <a:normAutofit/>
          </a:bodyPr>
          <a:lstStyle/>
          <a:p>
            <a:pPr>
              <a:buFontTx/>
              <a:buChar char="-"/>
            </a:pPr>
            <a:r>
              <a:rPr lang="he-IL" dirty="0" smtClean="0"/>
              <a:t>משבר דמות האב ביחס לאשתו [היא ממלאת את דרישותיו, האב אחראי על החינוך והפרנסה] ובעיקר ביחס לילדיו [וממילא האב אינו מהווה מקור סמכות וחינוך]. המפלט בא לידי ביטוי בכך:</a:t>
            </a:r>
          </a:p>
          <a:p>
            <a:pPr marL="0" indent="0">
              <a:buNone/>
            </a:pPr>
            <a:r>
              <a:rPr lang="he-IL" dirty="0" smtClean="0"/>
              <a:t>שימוש באלכוהול.</a:t>
            </a:r>
          </a:p>
          <a:p>
            <a:pPr marL="0" indent="0">
              <a:buNone/>
            </a:pPr>
            <a:r>
              <a:rPr lang="he-IL" dirty="0" smtClean="0"/>
              <a:t>16% מכלל </a:t>
            </a:r>
            <a:r>
              <a:rPr lang="he-IL" dirty="0"/>
              <a:t>המשפחות ששהו ב-60 </a:t>
            </a:r>
            <a:r>
              <a:rPr lang="he-IL" b="1" dirty="0"/>
              <a:t>המקלטים לנשים </a:t>
            </a:r>
            <a:r>
              <a:rPr lang="he-IL" dirty="0"/>
              <a:t>מוכות בארץ בשנת 2004, היו נשים יוצאות </a:t>
            </a:r>
            <a:r>
              <a:rPr lang="he-IL" dirty="0" smtClean="0"/>
              <a:t>אתיופיה. </a:t>
            </a:r>
          </a:p>
          <a:p>
            <a:pPr marL="0" indent="0">
              <a:buNone/>
            </a:pPr>
            <a:r>
              <a:rPr lang="he-IL" dirty="0" smtClean="0"/>
              <a:t>2007-2003 </a:t>
            </a:r>
            <a:r>
              <a:rPr lang="he-IL" b="1" dirty="0"/>
              <a:t>נרצחו </a:t>
            </a:r>
            <a:r>
              <a:rPr lang="he-IL" dirty="0"/>
              <a:t>19 נשים אתיופיות בידי בן-זוגן, כ-20% מהממוצע השנתי. </a:t>
            </a:r>
            <a:r>
              <a:rPr lang="he-IL" dirty="0" smtClean="0"/>
              <a:t>וכן </a:t>
            </a:r>
            <a:r>
              <a:rPr lang="he-IL" b="1" dirty="0" smtClean="0"/>
              <a:t>שיעור ההתאבדות והגירושין </a:t>
            </a:r>
            <a:r>
              <a:rPr lang="he-IL" dirty="0" smtClean="0"/>
              <a:t>גבוה מבחינה סטטיסטית. עלייה חדה בשיעור </a:t>
            </a:r>
            <a:r>
              <a:rPr lang="he-IL" b="1" dirty="0" smtClean="0"/>
              <a:t>האלימות.</a:t>
            </a:r>
            <a:endParaRPr lang="he-IL" dirty="0" smtClean="0"/>
          </a:p>
          <a:p>
            <a:pPr marL="0" indent="0">
              <a:buNone/>
            </a:pPr>
            <a:r>
              <a:rPr lang="he-IL" dirty="0" smtClean="0"/>
              <a:t>- החיי משפחה המפותחים, נהרסו בעקבות התפצלות המשפחות הגרעיניות במעבר לדיור הקבע.</a:t>
            </a:r>
          </a:p>
        </p:txBody>
      </p:sp>
    </p:spTree>
    <p:extLst>
      <p:ext uri="{BB962C8B-B14F-4D97-AF65-F5344CB8AC3E}">
        <p14:creationId xmlns:p14="http://schemas.microsoft.com/office/powerpoint/2010/main" val="132009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4. משבר דתי:</a:t>
            </a:r>
            <a:endParaRPr lang="he-IL" b="1" dirty="0"/>
          </a:p>
        </p:txBody>
      </p:sp>
      <p:sp>
        <p:nvSpPr>
          <p:cNvPr id="3" name="מציין מיקום תוכן 2"/>
          <p:cNvSpPr>
            <a:spLocks noGrp="1"/>
          </p:cNvSpPr>
          <p:nvPr>
            <p:ph idx="1"/>
          </p:nvPr>
        </p:nvSpPr>
        <p:spPr/>
        <p:txBody>
          <a:bodyPr/>
          <a:lstStyle/>
          <a:p>
            <a:pPr>
              <a:buFontTx/>
              <a:buChar char="-"/>
            </a:pPr>
            <a:r>
              <a:rPr lang="he-IL" dirty="0" smtClean="0"/>
              <a:t>ההלם מקיומו של ציבור חילוני [שהיווה רוב] בארץ ישראל, [לחלקם] חורבן </a:t>
            </a:r>
            <a:r>
              <a:rPr lang="he-IL" dirty="0" err="1" smtClean="0"/>
              <a:t>ביהמ"ק</a:t>
            </a:r>
            <a:r>
              <a:rPr lang="he-IL" dirty="0" smtClean="0"/>
              <a:t>.</a:t>
            </a:r>
          </a:p>
          <a:p>
            <a:pPr>
              <a:buFontTx/>
              <a:buChar char="-"/>
            </a:pPr>
            <a:r>
              <a:rPr lang="he-IL" dirty="0" err="1" smtClean="0"/>
              <a:t>הקייסים</a:t>
            </a:r>
            <a:r>
              <a:rPr lang="he-IL" dirty="0" smtClean="0"/>
              <a:t> אשר היוו את הסמכות ההלכתית העליונה באתיופיה, איבדו את כל מקור סמכותם.</a:t>
            </a:r>
          </a:p>
          <a:p>
            <a:pPr>
              <a:buFontTx/>
              <a:buChar char="-"/>
            </a:pPr>
            <a:r>
              <a:rPr lang="he-IL" dirty="0" smtClean="0"/>
              <a:t>הדרישה לגיור לחומרה- הפקפוק ביהדותה של העדה האתיופית ששמרה על יהדותה במשך 2,000 שנה בקנאות וחירוף נפש.</a:t>
            </a:r>
            <a:endParaRPr lang="he-IL" dirty="0"/>
          </a:p>
        </p:txBody>
      </p:sp>
    </p:spTree>
    <p:extLst>
      <p:ext uri="{BB962C8B-B14F-4D97-AF65-F5344CB8AC3E}">
        <p14:creationId xmlns:p14="http://schemas.microsoft.com/office/powerpoint/2010/main" val="1923815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38282" y="285730"/>
            <a:ext cx="8715436"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he-IL" sz="1600" dirty="0">
                <a:solidFill>
                  <a:schemeClr val="bg1"/>
                </a:solidFill>
                <a:latin typeface="Calibri" pitchFamily="34" charset="0"/>
                <a:ea typeface="Calibri" pitchFamily="34" charset="0"/>
                <a:cs typeface="Arial" pitchFamily="34" charset="0"/>
              </a:rPr>
              <a:t>הלכתי לחבר שלי להסתפר, נו, אז מה אם אנחנו בני חמש-עשרה, הוא יודע לספר מצוין. לא היה בבית. אז עליתי להרצל. אחרי זה חזרתי הביתה ועכשיו אני יושב איתך כאן וקודח לך במח במקום לשבת עם חברים בפיצה. מה אנחנו עושים יחד כל החברים בפיצה? סתם. יושבים מדברים. לא משהו מיוחד. לא מה שהשוטרים חושבים שאנחנו עושים. כל פעם שאנחנו הולכים לים ככה יחד תופסים אותנו השוטרים ה***. אלף פעמים בודקים אותנו והסתומים האלו לא קולטים שלפני דקה עשו עלינו חיפוש. שאלנו אותם למה דווקא עלינו, אז הם אמרו- אתיופים עם אדידס בחוף בדוק יש עליהם. תכל'ס צודקים- אם הייתי שוטר גם אני הייתי מחפש עלינו, אבל לא יודעים לחפש </a:t>
            </a:r>
            <a:r>
              <a:rPr lang="he-IL" sz="1600" dirty="0" err="1">
                <a:solidFill>
                  <a:schemeClr val="bg1"/>
                </a:solidFill>
                <a:latin typeface="Calibri" pitchFamily="34" charset="0"/>
                <a:ea typeface="Calibri" pitchFamily="34" charset="0"/>
                <a:cs typeface="Arial" pitchFamily="34" charset="0"/>
              </a:rPr>
              <a:t>באמא</a:t>
            </a:r>
            <a:r>
              <a:rPr lang="he-IL" sz="1600" dirty="0">
                <a:solidFill>
                  <a:schemeClr val="bg1"/>
                </a:solidFill>
                <a:latin typeface="Calibri" pitchFamily="34" charset="0"/>
                <a:ea typeface="Calibri" pitchFamily="34" charset="0"/>
                <a:cs typeface="Arial" pitchFamily="34" charset="0"/>
              </a:rPr>
              <a:t> שלי. לא יודעים לחפש במקומות הנכונים. נראה לך שאני יהיה שוטר יום אחד? נראה לך?! השוטרים האתיופים הכי גרועים. זבלים. שכחו מאפה באו. אני בחיים לא יהיה שוטר. לא. אני לא נעלב שעושים עלי חיפושים. הפוך- אני נהנה מזה. לראות אותם מתעצבנים שלא מוצאים כלום. אני צוחק להם בפנים לכל השוטרים ה*** האלה. הם כאלה- 'יאללה </a:t>
            </a:r>
            <a:r>
              <a:rPr lang="he-IL" sz="1600" dirty="0" err="1">
                <a:solidFill>
                  <a:schemeClr val="bg1"/>
                </a:solidFill>
                <a:latin typeface="Calibri" pitchFamily="34" charset="0"/>
                <a:ea typeface="Calibri" pitchFamily="34" charset="0"/>
                <a:cs typeface="Arial" pitchFamily="34" charset="0"/>
              </a:rPr>
              <a:t>יאללה' </a:t>
            </a:r>
            <a:r>
              <a:rPr lang="he-IL" sz="1600" dirty="0">
                <a:solidFill>
                  <a:schemeClr val="bg1"/>
                </a:solidFill>
                <a:latin typeface="Calibri" pitchFamily="34" charset="0"/>
                <a:ea typeface="Calibri" pitchFamily="34" charset="0"/>
                <a:cs typeface="Arial" pitchFamily="34" charset="0"/>
              </a:rPr>
              <a:t>ואז, אתה לא מבין איזה מצחיק לראות אותם מתעצבנים. גזענות בחברה? אין גזענות. אני לפחות לא נתקלתי בגזענות אבל מה, במשטרה כן. במשטרה הם גזענים. תאמין לי רוצים לדפוק אותי רק כי אני הייתי אתיופי. אבל מה, אסור לי להתעסק איתם, עכשיו אחרי שסגרו לי את התיק סוף </a:t>
            </a:r>
            <a:r>
              <a:rPr lang="he-IL" sz="1600" dirty="0" err="1">
                <a:solidFill>
                  <a:schemeClr val="bg1"/>
                </a:solidFill>
                <a:latin typeface="Calibri" pitchFamily="34" charset="0"/>
                <a:ea typeface="Calibri" pitchFamily="34" charset="0"/>
                <a:cs typeface="Arial" pitchFamily="34" charset="0"/>
              </a:rPr>
              <a:t>סוף</a:t>
            </a:r>
            <a:r>
              <a:rPr lang="he-IL" sz="1600" dirty="0">
                <a:solidFill>
                  <a:schemeClr val="bg1"/>
                </a:solidFill>
                <a:latin typeface="Calibri" pitchFamily="34" charset="0"/>
                <a:ea typeface="Calibri" pitchFamily="34" charset="0"/>
                <a:cs typeface="Arial" pitchFamily="34" charset="0"/>
              </a:rPr>
              <a:t> במשטרה אני לא עושה בעיות. מעשן- כן. אבל רק סיגריות. אני שקט. לא הולך יותר מכות. אבל אתה יודע איזה קרבות יש שם בתל-אביב על החוף? יש מאבק כבר איזה עשרים שנה בין נתניה לבין כאן. גם בנתניה האתיופים שולטים, כמו כאן. ואיזה קרבות. אם היה לך מקל קסמים והייתי יכול להיות </a:t>
            </a:r>
            <a:r>
              <a:rPr lang="he-IL" sz="1600" dirty="0" err="1">
                <a:solidFill>
                  <a:schemeClr val="bg1"/>
                </a:solidFill>
                <a:latin typeface="Calibri" pitchFamily="34" charset="0"/>
                <a:ea typeface="Calibri" pitchFamily="34" charset="0"/>
                <a:cs typeface="Arial" pitchFamily="34" charset="0"/>
              </a:rPr>
              <a:t>אצ'כנזי</a:t>
            </a:r>
            <a:r>
              <a:rPr lang="he-IL" sz="1600" dirty="0">
                <a:solidFill>
                  <a:schemeClr val="bg1"/>
                </a:solidFill>
                <a:latin typeface="Calibri" pitchFamily="34" charset="0"/>
                <a:ea typeface="Calibri" pitchFamily="34" charset="0"/>
                <a:cs typeface="Arial" pitchFamily="34" charset="0"/>
              </a:rPr>
              <a:t>? בחיים לא. אני אתיופי בדם. בדם שלי אחי. אני זורם עם החיים. חי את הרחוב. שמע איזה קטע. יש לי חבר יש לו רועה גרמני כזה גדול. חתיכת כלב הכלב הזה. אני אומר לך שונא אתיופים, רואה אותי ישר מתנפל. אני אומר לך נשך אותי לפחות ארבע פעמים. אז יגאל, יעני החבר שלי הזה. פעם בא בשכונה עם הכלב ה***הזה שלו מאחורה בלי ששמנו לב ואז אני אומר לך בשנייה שקלטנו אותו, </a:t>
            </a:r>
            <a:r>
              <a:rPr lang="he-IL" sz="1600" dirty="0" err="1">
                <a:solidFill>
                  <a:schemeClr val="bg1"/>
                </a:solidFill>
                <a:latin typeface="Calibri" pitchFamily="34" charset="0"/>
                <a:ea typeface="Calibri" pitchFamily="34" charset="0"/>
                <a:cs typeface="Arial" pitchFamily="34" charset="0"/>
              </a:rPr>
              <a:t>וואו</a:t>
            </a:r>
            <a:r>
              <a:rPr lang="he-IL" sz="1600" dirty="0">
                <a:solidFill>
                  <a:schemeClr val="bg1"/>
                </a:solidFill>
                <a:latin typeface="Calibri" pitchFamily="34" charset="0"/>
                <a:ea typeface="Calibri" pitchFamily="34" charset="0"/>
                <a:cs typeface="Arial" pitchFamily="34" charset="0"/>
              </a:rPr>
              <a:t> אחי, הריצה של החיים, </a:t>
            </a:r>
            <a:r>
              <a:rPr lang="he-IL" sz="1600" dirty="0" err="1">
                <a:solidFill>
                  <a:schemeClr val="bg1"/>
                </a:solidFill>
                <a:latin typeface="Calibri" pitchFamily="34" charset="0"/>
                <a:ea typeface="Calibri" pitchFamily="34" charset="0"/>
                <a:cs typeface="Arial" pitchFamily="34" charset="0"/>
              </a:rPr>
              <a:t>באמא</a:t>
            </a:r>
            <a:r>
              <a:rPr lang="he-IL" sz="1600" dirty="0">
                <a:solidFill>
                  <a:schemeClr val="bg1"/>
                </a:solidFill>
                <a:latin typeface="Calibri" pitchFamily="34" charset="0"/>
                <a:ea typeface="Calibri" pitchFamily="34" charset="0"/>
                <a:cs typeface="Arial" pitchFamily="34" charset="0"/>
              </a:rPr>
              <a:t> שלי. אני אומר לך התגלגלתי בכל המדרגות כמו לא יודע מה. הכלב הזה הוא באמת גזען, רק אתיופים הוא נושך. שונא אותנו למה אנחנו שחורים. מה החלום שלי אתה שואל? </a:t>
            </a:r>
            <a:r>
              <a:rPr lang="he-IL" sz="1600" dirty="0" err="1">
                <a:solidFill>
                  <a:schemeClr val="bg1"/>
                </a:solidFill>
                <a:latin typeface="Calibri" pitchFamily="34" charset="0"/>
                <a:ea typeface="Calibri" pitchFamily="34" charset="0"/>
                <a:cs typeface="Arial" pitchFamily="34" charset="0"/>
              </a:rPr>
              <a:t>בואנ'ה</a:t>
            </a:r>
            <a:r>
              <a:rPr lang="he-IL" sz="1600" dirty="0">
                <a:solidFill>
                  <a:schemeClr val="bg1"/>
                </a:solidFill>
                <a:latin typeface="Calibri" pitchFamily="34" charset="0"/>
                <a:ea typeface="Calibri" pitchFamily="34" charset="0"/>
                <a:cs typeface="Arial" pitchFamily="34" charset="0"/>
              </a:rPr>
              <a:t> יגיד לך </a:t>
            </a:r>
            <a:r>
              <a:rPr lang="he-IL" sz="1600" dirty="0" err="1">
                <a:solidFill>
                  <a:schemeClr val="bg1"/>
                </a:solidFill>
                <a:latin typeface="Calibri" pitchFamily="34" charset="0"/>
                <a:ea typeface="Calibri" pitchFamily="34" charset="0"/>
                <a:cs typeface="Arial" pitchFamily="34" charset="0"/>
              </a:rPr>
              <a:t>ת'אמת</a:t>
            </a:r>
            <a:r>
              <a:rPr lang="he-IL" sz="1600" dirty="0">
                <a:solidFill>
                  <a:schemeClr val="bg1"/>
                </a:solidFill>
                <a:latin typeface="Calibri" pitchFamily="34" charset="0"/>
                <a:ea typeface="Calibri" pitchFamily="34" charset="0"/>
                <a:cs typeface="Arial" pitchFamily="34" charset="0"/>
              </a:rPr>
              <a:t> החלום שלי זה לפרנס את המשפחה שלי בכבוד. עזוב כל השטויות. אין שאיפות גדולות מידי. תן לי עבודה עם כסף טוב שאני יוכל ככה להביא כסף למשפחה שלי לבית כמו שצריך. זה החלום שלי. אתה יודע, פעם היה לי חלום להתגייס לעוקץ. למה אני אוהב כלבים. אבל עזוב, ראיתי רק תתנאי קבלה כבר חטפתי חום. אין סיכוי. זהו, תן לי עבודה מכניסה כסף טוב ושהמשפחה שאני אקים בעזרת ה' תחיה כמו מלכים. לא צריך כלום חוץ מזה.</a:t>
            </a:r>
            <a:endParaRPr lang="en-US" sz="1050" dirty="0">
              <a:solidFill>
                <a:schemeClr val="bg1"/>
              </a:solidFill>
              <a:latin typeface="Arial" pitchFamily="34" charset="0"/>
              <a:cs typeface="Arial" pitchFamily="34" charset="0"/>
            </a:endParaRPr>
          </a:p>
          <a:p>
            <a:pPr rtl="0" eaLnBrk="0" fontAlgn="base" hangingPunct="0">
              <a:spcBef>
                <a:spcPct val="0"/>
              </a:spcBef>
              <a:spcAft>
                <a:spcPct val="0"/>
              </a:spcAft>
            </a:pPr>
            <a:endParaRPr lang="en-U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14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54274" name="Picture 2"/>
          <p:cNvPicPr>
            <a:picLocks noChangeAspect="1" noChangeArrowheads="1"/>
          </p:cNvPicPr>
          <p:nvPr/>
        </p:nvPicPr>
        <p:blipFill>
          <a:blip r:embed="rId2"/>
          <a:srcRect t="19531" r="45095" b="7227"/>
          <a:stretch>
            <a:fillRect/>
          </a:stretch>
        </p:blipFill>
        <p:spPr bwMode="auto">
          <a:xfrm>
            <a:off x="152400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084416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קפה_שחור_חזק_טקס_הדלקת_המשואות_ה_68_למדינה_במאי_רן_צחור_medium.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2595538" y="785795"/>
            <a:ext cx="6912020" cy="5184015"/>
          </a:xfrm>
          <a:prstGeom prst="rect">
            <a:avLst/>
          </a:prstGeom>
        </p:spPr>
      </p:pic>
    </p:spTree>
    <p:extLst>
      <p:ext uri="{BB962C8B-B14F-4D97-AF65-F5344CB8AC3E}">
        <p14:creationId xmlns:p14="http://schemas.microsoft.com/office/powerpoint/2010/main" val="22400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65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מדינה יהודית בארץ חבש</a:t>
            </a:r>
            <a:endParaRPr lang="he-IL" b="1" dirty="0"/>
          </a:p>
        </p:txBody>
      </p:sp>
      <p:sp>
        <p:nvSpPr>
          <p:cNvPr id="3" name="מציין מיקום תוכן 2"/>
          <p:cNvSpPr>
            <a:spLocks noGrp="1"/>
          </p:cNvSpPr>
          <p:nvPr>
            <p:ph idx="1"/>
          </p:nvPr>
        </p:nvSpPr>
        <p:spPr>
          <a:xfrm>
            <a:off x="1981200" y="1571613"/>
            <a:ext cx="8401080" cy="4554551"/>
          </a:xfrm>
        </p:spPr>
        <p:txBody>
          <a:bodyPr>
            <a:normAutofit lnSpcReduction="10000"/>
          </a:bodyPr>
          <a:lstStyle/>
          <a:p>
            <a:pPr algn="ctr">
              <a:buNone/>
            </a:pPr>
            <a:r>
              <a:rPr lang="he-IL" dirty="0" smtClean="0"/>
              <a:t>אגרת אנשי </a:t>
            </a:r>
            <a:r>
              <a:rPr lang="he-IL" dirty="0" err="1" smtClean="0"/>
              <a:t>קירואן</a:t>
            </a:r>
            <a:r>
              <a:rPr lang="he-IL" dirty="0" smtClean="0"/>
              <a:t> אל רב צמח גאון (המאה ה-9, אזור שנת 1080). </a:t>
            </a:r>
          </a:p>
          <a:p>
            <a:pPr>
              <a:buNone/>
            </a:pPr>
            <a:endParaRPr lang="he-IL" dirty="0" smtClean="0"/>
          </a:p>
          <a:p>
            <a:pPr>
              <a:buNone/>
            </a:pPr>
            <a:r>
              <a:rPr lang="he-IL" dirty="0" smtClean="0"/>
              <a:t>ודע לאדונינו כי נתארח בינינו אדם אחד ושמו אלדד הדני משבט דן, וספר לנו כי ארבעה שבטים הם במקום אחד, דן ונפתלי גד ואשר, שם המקום חוילה הקדומה אשר שם הזהב. ויש להם שופט </a:t>
            </a:r>
            <a:r>
              <a:rPr lang="he-IL" dirty="0" err="1" smtClean="0"/>
              <a:t>עבדון</a:t>
            </a:r>
            <a:r>
              <a:rPr lang="he-IL" dirty="0" smtClean="0"/>
              <a:t> שמו, ודנין בארבע מיתות בית דין ויושבים באהלים ונוסעים וחונים ממקום למקום, ונלחמים עם חמשת (צ"ל שבעת) מלכי כוש, ומהלך ארצם שבעה חדשים, אבל חמישה מאותם המלכים סובבים אותם מאחוריהם ומשני </a:t>
            </a:r>
            <a:r>
              <a:rPr lang="he-IL" dirty="0" err="1" smtClean="0"/>
              <a:t>צדיהם</a:t>
            </a:r>
            <a:r>
              <a:rPr lang="he-IL" dirty="0" smtClean="0"/>
              <a:t> ונלחמים עמם בכל עת, ומי שהוא רך לבב נותנים אותו לנחלת ה'. </a:t>
            </a:r>
            <a:endParaRPr lang="he-IL" dirty="0"/>
          </a:p>
        </p:txBody>
      </p:sp>
      <p:sp>
        <p:nvSpPr>
          <p:cNvPr id="4" name="מלבן 3"/>
          <p:cNvSpPr/>
          <p:nvPr/>
        </p:nvSpPr>
        <p:spPr>
          <a:xfrm>
            <a:off x="1524000" y="6211670"/>
            <a:ext cx="6500842" cy="1200329"/>
          </a:xfrm>
          <a:prstGeom prst="rect">
            <a:avLst/>
          </a:prstGeom>
        </p:spPr>
        <p:txBody>
          <a:bodyPr wrap="square">
            <a:spAutoFit/>
          </a:bodyPr>
          <a:lstStyle/>
          <a:p>
            <a:r>
              <a:rPr lang="he-IL" dirty="0">
                <a:hlinkClick r:id="rId2"/>
              </a:rPr>
              <a:t>ממסעותיו של אלדד הדני- </a:t>
            </a:r>
          </a:p>
          <a:p>
            <a:r>
              <a:rPr lang="en-US" dirty="0">
                <a:hlinkClick r:id="rId2"/>
              </a:rPr>
              <a:t>https://www.youtube.com/watch?v=F6o_MM02vAA</a:t>
            </a:r>
            <a:endParaRPr lang="en-US" dirty="0"/>
          </a:p>
          <a:p>
            <a:endParaRPr lang="en-US" dirty="0"/>
          </a:p>
          <a:p>
            <a:endParaRPr lang="he-IL" dirty="0"/>
          </a:p>
        </p:txBody>
      </p:sp>
      <p:pic>
        <p:nvPicPr>
          <p:cNvPr id="53249" name="Picture 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095736" y="1285860"/>
            <a:ext cx="4214842" cy="4956892"/>
          </a:xfrm>
          <a:prstGeom prst="rect">
            <a:avLst/>
          </a:prstGeom>
          <a:noFill/>
          <a:ln w="9525">
            <a:noFill/>
            <a:miter lim="800000"/>
            <a:headEnd/>
            <a:tailEnd/>
          </a:ln>
          <a:effectLst/>
        </p:spPr>
      </p:pic>
    </p:spTree>
    <p:extLst>
      <p:ext uri="{BB962C8B-B14F-4D97-AF65-F5344CB8AC3E}">
        <p14:creationId xmlns:p14="http://schemas.microsoft.com/office/powerpoint/2010/main" val="184438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wheel(4)">
                                      <p:cBhvr>
                                        <p:cTn id="7" dur="20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מיומנו של רבי בנימין </a:t>
            </a:r>
            <a:r>
              <a:rPr lang="he-IL" dirty="0" err="1" smtClean="0"/>
              <a:t>מטודלה</a:t>
            </a:r>
            <a:r>
              <a:rPr lang="he-IL" dirty="0" smtClean="0"/>
              <a:t> </a:t>
            </a:r>
            <a:endParaRPr lang="he-IL" dirty="0"/>
          </a:p>
        </p:txBody>
      </p:sp>
      <p:sp>
        <p:nvSpPr>
          <p:cNvPr id="3" name="מציין מיקום תוכן 2"/>
          <p:cNvSpPr>
            <a:spLocks noGrp="1"/>
          </p:cNvSpPr>
          <p:nvPr>
            <p:ph idx="1"/>
          </p:nvPr>
        </p:nvSpPr>
        <p:spPr/>
        <p:txBody>
          <a:bodyPr>
            <a:normAutofit/>
          </a:bodyPr>
          <a:lstStyle/>
          <a:p>
            <a:pPr>
              <a:buNone/>
            </a:pPr>
            <a:r>
              <a:rPr lang="he-IL" dirty="0" smtClean="0"/>
              <a:t>ומשם שמונה ימים להודו אשר ביבשה הנקרא </a:t>
            </a:r>
            <a:r>
              <a:rPr lang="he-IL" dirty="0" err="1" smtClean="0"/>
              <a:t>בעדאן</a:t>
            </a:r>
            <a:r>
              <a:rPr lang="he-IL" dirty="0" smtClean="0"/>
              <a:t> והיא עדן אשר </a:t>
            </a:r>
            <a:r>
              <a:rPr lang="he-IL" dirty="0" err="1" smtClean="0"/>
              <a:t>בתלסר</a:t>
            </a:r>
            <a:r>
              <a:rPr lang="he-IL" dirty="0" smtClean="0"/>
              <a:t> ובה הרים גדולים ושם מישראל הרבה ואין עליהם עול </a:t>
            </a:r>
            <a:r>
              <a:rPr lang="he-IL" dirty="0" err="1" smtClean="0"/>
              <a:t>גוים</a:t>
            </a:r>
            <a:r>
              <a:rPr lang="he-IL" dirty="0" smtClean="0"/>
              <a:t> ולהם ערים ומגדלים בראשי ההרים ויורדים לארץ </a:t>
            </a:r>
            <a:r>
              <a:rPr lang="he-IL" dirty="0" err="1" smtClean="0"/>
              <a:t>המעטום</a:t>
            </a:r>
            <a:r>
              <a:rPr lang="he-IL" dirty="0" smtClean="0"/>
              <a:t> הנקראת </a:t>
            </a:r>
            <a:r>
              <a:rPr lang="he-IL" dirty="0" err="1" smtClean="0"/>
              <a:t>לוביא</a:t>
            </a:r>
            <a:r>
              <a:rPr lang="he-IL" dirty="0" smtClean="0"/>
              <a:t> והיא ממשלת אדום והבז הלובים אשר בארץ </a:t>
            </a:r>
            <a:r>
              <a:rPr lang="he-IL" dirty="0" err="1" smtClean="0"/>
              <a:t>לוביא</a:t>
            </a:r>
            <a:r>
              <a:rPr lang="he-IL" dirty="0" smtClean="0"/>
              <a:t> ונלחמים </a:t>
            </a:r>
            <a:r>
              <a:rPr lang="he-IL" dirty="0" err="1" smtClean="0"/>
              <a:t>עמהם</a:t>
            </a:r>
            <a:r>
              <a:rPr lang="he-IL" dirty="0" smtClean="0"/>
              <a:t> היהודים </a:t>
            </a:r>
            <a:r>
              <a:rPr lang="he-IL" dirty="0" err="1" smtClean="0"/>
              <a:t>ולוקחין</a:t>
            </a:r>
            <a:r>
              <a:rPr lang="he-IL" dirty="0" smtClean="0"/>
              <a:t> שלל ובזה </a:t>
            </a:r>
            <a:r>
              <a:rPr lang="he-IL" dirty="0" err="1" smtClean="0"/>
              <a:t>ועולין</a:t>
            </a:r>
            <a:r>
              <a:rPr lang="he-IL" dirty="0" smtClean="0"/>
              <a:t> אל ההרים ואין אדם יכול להלחם </a:t>
            </a:r>
            <a:r>
              <a:rPr lang="he-IL" dirty="0" err="1" smtClean="0"/>
              <a:t>עמהם</a:t>
            </a:r>
            <a:r>
              <a:rPr lang="he-IL" dirty="0" smtClean="0"/>
              <a:t> ובאים שם מאותם היהודים אשר בארץ </a:t>
            </a:r>
            <a:r>
              <a:rPr lang="he-IL" dirty="0" err="1" smtClean="0"/>
              <a:t>עדא</a:t>
            </a:r>
            <a:r>
              <a:rPr lang="he-IL" dirty="0" smtClean="0"/>
              <a:t> רבים לארץ פרס וארץ מצרים ומשם לארץ אסואן מהלך עשרים יום במדבר שבא על נהר </a:t>
            </a:r>
            <a:r>
              <a:rPr lang="he-IL" dirty="0" err="1" smtClean="0"/>
              <a:t>פישון</a:t>
            </a:r>
            <a:r>
              <a:rPr lang="he-IL" dirty="0" smtClean="0"/>
              <a:t> היורד מארץ כוש</a:t>
            </a:r>
          </a:p>
          <a:p>
            <a:endParaRPr lang="he-IL" dirty="0"/>
          </a:p>
        </p:txBody>
      </p:sp>
    </p:spTree>
    <p:extLst>
      <p:ext uri="{BB962C8B-B14F-4D97-AF65-F5344CB8AC3E}">
        <p14:creationId xmlns:p14="http://schemas.microsoft.com/office/powerpoint/2010/main" val="186124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אגרת רבי אליהו </a:t>
            </a:r>
            <a:r>
              <a:rPr lang="he-IL" dirty="0" err="1" smtClean="0"/>
              <a:t>מפירארה</a:t>
            </a:r>
            <a:r>
              <a:rPr lang="he-IL" dirty="0" smtClean="0"/>
              <a:t> (1435)</a:t>
            </a:r>
            <a:endParaRPr lang="he-IL" dirty="0"/>
          </a:p>
        </p:txBody>
      </p:sp>
      <p:sp>
        <p:nvSpPr>
          <p:cNvPr id="3" name="מציין מיקום תוכן 2"/>
          <p:cNvSpPr>
            <a:spLocks noGrp="1"/>
          </p:cNvSpPr>
          <p:nvPr>
            <p:ph idx="1"/>
          </p:nvPr>
        </p:nvSpPr>
        <p:spPr/>
        <p:txBody>
          <a:bodyPr/>
          <a:lstStyle/>
          <a:p>
            <a:r>
              <a:rPr lang="he-IL" dirty="0" smtClean="0"/>
              <a:t>"כמדומה לי שקדמתי להודיעכם מה שסיפר לי בחור אחד יהודי (מיהודי אתיופיה) על אודות אנשי מקומו שהם אדונים לעצמם ואינם ברשות אחרים וסביבותיהם אומה גדולה נקראים </a:t>
            </a:r>
            <a:r>
              <a:rPr lang="he-IL" dirty="0" err="1" smtClean="0"/>
              <a:t>חוב"ש</a:t>
            </a:r>
            <a:r>
              <a:rPr lang="he-IL" dirty="0" smtClean="0"/>
              <a:t> (חבש) ומתנצרים בשתי וערב על פניהם ותמיד נלחמים בהם רק </a:t>
            </a:r>
            <a:r>
              <a:rPr lang="he-IL" dirty="0" err="1" smtClean="0"/>
              <a:t>לעיתים</a:t>
            </a:r>
            <a:r>
              <a:rPr lang="he-IL" dirty="0" smtClean="0"/>
              <a:t>."</a:t>
            </a:r>
          </a:p>
          <a:p>
            <a:pPr>
              <a:buNone/>
            </a:pPr>
            <a:endParaRPr lang="he-IL" dirty="0">
              <a:latin typeface="Aharoni" pitchFamily="2" charset="-79"/>
              <a:cs typeface="Aharoni" pitchFamily="2" charset="-79"/>
            </a:endParaRPr>
          </a:p>
        </p:txBody>
      </p:sp>
    </p:spTree>
    <p:extLst>
      <p:ext uri="{BB962C8B-B14F-4D97-AF65-F5344CB8AC3E}">
        <p14:creationId xmlns:p14="http://schemas.microsoft.com/office/powerpoint/2010/main" val="304559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סופה של הממלכה.</a:t>
            </a:r>
            <a:br>
              <a:rPr lang="he-IL" dirty="0" smtClean="0"/>
            </a:br>
            <a:r>
              <a:rPr lang="he-IL" dirty="0" smtClean="0"/>
              <a:t>אגרת רבי עובדיה </a:t>
            </a:r>
            <a:r>
              <a:rPr lang="he-IL" dirty="0" err="1" smtClean="0"/>
              <a:t>מברטונרא</a:t>
            </a:r>
            <a:r>
              <a:rPr lang="he-IL" dirty="0" smtClean="0"/>
              <a:t> (1488)</a:t>
            </a:r>
            <a:endParaRPr lang="he-IL" dirty="0"/>
          </a:p>
        </p:txBody>
      </p:sp>
      <p:sp>
        <p:nvSpPr>
          <p:cNvPr id="3" name="מציין מיקום תוכן 2"/>
          <p:cNvSpPr>
            <a:spLocks noGrp="1"/>
          </p:cNvSpPr>
          <p:nvPr>
            <p:ph idx="1"/>
          </p:nvPr>
        </p:nvSpPr>
        <p:spPr/>
        <p:txBody>
          <a:bodyPr/>
          <a:lstStyle/>
          <a:p>
            <a:pPr>
              <a:buNone/>
            </a:pPr>
            <a:r>
              <a:rPr lang="he-IL" dirty="0" smtClean="0"/>
              <a:t>"יש יותר ממאה שנה שנלחמו עם </a:t>
            </a:r>
            <a:r>
              <a:rPr lang="he-IL" dirty="0" err="1" smtClean="0"/>
              <a:t>הפרישטי</a:t>
            </a:r>
            <a:r>
              <a:rPr lang="he-IL" dirty="0" smtClean="0"/>
              <a:t> </a:t>
            </a:r>
            <a:r>
              <a:rPr lang="he-IL" dirty="0" err="1" smtClean="0"/>
              <a:t>יואני</a:t>
            </a:r>
            <a:r>
              <a:rPr lang="he-IL" dirty="0" smtClean="0"/>
              <a:t> מלחמות גדולות ועצומות ובאחרית, בעונות, גברה יד </a:t>
            </a:r>
            <a:r>
              <a:rPr lang="he-IL" dirty="0" err="1" smtClean="0"/>
              <a:t>הפרישטי</a:t>
            </a:r>
            <a:r>
              <a:rPr lang="he-IL" dirty="0" smtClean="0"/>
              <a:t> </a:t>
            </a:r>
            <a:r>
              <a:rPr lang="he-IL" dirty="0" err="1" smtClean="0"/>
              <a:t>יואני</a:t>
            </a:r>
            <a:r>
              <a:rPr lang="he-IL" dirty="0" smtClean="0"/>
              <a:t> עליהם והכה בהם מכה רבה ועצומה מאד ונכנס </a:t>
            </a:r>
            <a:r>
              <a:rPr lang="he-IL" dirty="0" err="1" smtClean="0"/>
              <a:t>בארצותם</a:t>
            </a:r>
            <a:r>
              <a:rPr lang="he-IL" dirty="0" smtClean="0"/>
              <a:t> והשמיד והחרים וכמעט אבד זכר ישראל מן המקומות ההם והנשארים בהם גזר עליהם גזירות משונות להפר </a:t>
            </a:r>
            <a:r>
              <a:rPr lang="he-IL" dirty="0" err="1" smtClean="0"/>
              <a:t>דתם</a:t>
            </a:r>
            <a:r>
              <a:rPr lang="he-IL" dirty="0" smtClean="0"/>
              <a:t>..."</a:t>
            </a:r>
            <a:endParaRPr lang="he-IL" dirty="0"/>
          </a:p>
        </p:txBody>
      </p:sp>
    </p:spTree>
    <p:extLst>
      <p:ext uri="{BB962C8B-B14F-4D97-AF65-F5344CB8AC3E}">
        <p14:creationId xmlns:p14="http://schemas.microsoft.com/office/powerpoint/2010/main" val="1418180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מהיכן הגיעו יהודים לאתיופיה?</a:t>
            </a:r>
            <a:endParaRPr lang="he-IL" dirty="0"/>
          </a:p>
        </p:txBody>
      </p:sp>
      <p:sp>
        <p:nvSpPr>
          <p:cNvPr id="3" name="מציין מיקום תוכן 2"/>
          <p:cNvSpPr>
            <a:spLocks noGrp="1"/>
          </p:cNvSpPr>
          <p:nvPr>
            <p:ph idx="1"/>
          </p:nvPr>
        </p:nvSpPr>
        <p:spPr/>
        <p:txBody>
          <a:bodyPr/>
          <a:lstStyle/>
          <a:p>
            <a:r>
              <a:rPr lang="he-IL" dirty="0" smtClean="0"/>
              <a:t>גלות שבט דן (אלדד הדני)</a:t>
            </a:r>
            <a:endParaRPr lang="en-US" dirty="0" smtClean="0"/>
          </a:p>
          <a:p>
            <a:r>
              <a:rPr lang="he-IL" dirty="0" smtClean="0"/>
              <a:t>יהודים שברחו ממצרים</a:t>
            </a:r>
          </a:p>
          <a:p>
            <a:r>
              <a:rPr lang="he-IL" dirty="0" smtClean="0"/>
              <a:t>צאצאיו של </a:t>
            </a:r>
            <a:r>
              <a:rPr lang="he-IL" dirty="0" err="1" smtClean="0"/>
              <a:t>מנליק</a:t>
            </a:r>
            <a:endParaRPr lang="he-IL" dirty="0" smtClean="0"/>
          </a:p>
          <a:p>
            <a:pPr>
              <a:buNone/>
            </a:pPr>
            <a:endParaRPr lang="he-IL" dirty="0" smtClean="0"/>
          </a:p>
          <a:p>
            <a:endParaRPr lang="he-IL" dirty="0"/>
          </a:p>
        </p:txBody>
      </p:sp>
      <p:pic>
        <p:nvPicPr>
          <p:cNvPr id="48130" name="Picture 2" descr="https://upload.wikimedia.org/wikipedia/he/c/cf/Queen_of_Sheba.jpg?1471615785611"/>
          <p:cNvPicPr>
            <a:picLocks noChangeAspect="1" noChangeArrowheads="1"/>
          </p:cNvPicPr>
          <p:nvPr/>
        </p:nvPicPr>
        <p:blipFill>
          <a:blip r:embed="rId2"/>
          <a:srcRect/>
          <a:stretch>
            <a:fillRect/>
          </a:stretch>
        </p:blipFill>
        <p:spPr bwMode="auto">
          <a:xfrm>
            <a:off x="1809720" y="1357299"/>
            <a:ext cx="8572500" cy="4953001"/>
          </a:xfrm>
          <a:prstGeom prst="rect">
            <a:avLst/>
          </a:prstGeom>
          <a:noFill/>
        </p:spPr>
      </p:pic>
    </p:spTree>
    <p:extLst>
      <p:ext uri="{BB962C8B-B14F-4D97-AF65-F5344CB8AC3E}">
        <p14:creationId xmlns:p14="http://schemas.microsoft.com/office/powerpoint/2010/main" val="252953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out)">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רקע כללי על יהודי אתיופיה</a:t>
            </a:r>
            <a:endParaRPr lang="he-IL" dirty="0"/>
          </a:p>
        </p:txBody>
      </p:sp>
      <p:sp>
        <p:nvSpPr>
          <p:cNvPr id="3" name="מציין מיקום תוכן 2"/>
          <p:cNvSpPr>
            <a:spLocks noGrp="1"/>
          </p:cNvSpPr>
          <p:nvPr>
            <p:ph idx="1"/>
          </p:nvPr>
        </p:nvSpPr>
        <p:spPr/>
        <p:txBody>
          <a:bodyPr>
            <a:normAutofit/>
          </a:bodyPr>
          <a:lstStyle/>
          <a:p>
            <a:r>
              <a:rPr lang="he-IL" dirty="0" smtClean="0"/>
              <a:t>באתיופיה [הגדולה פי 51 מישראל] חיו כ- 50,000 יהודים [המכונים ביתא ישראל/ פלאשים] בשלושה מחוזות שונים [כפרים], ללא תחבורה ציבורית מפותחת.</a:t>
            </a:r>
          </a:p>
          <a:p>
            <a:r>
              <a:rPr lang="he-IL" dirty="0" smtClean="0"/>
              <a:t>במשך 2,000 שנה הם המשיכו לקיים את מסורת ישראל, על אף ניתוקם הטוטלי משאר יהודי העולם.</a:t>
            </a:r>
          </a:p>
          <a:p>
            <a:r>
              <a:rPr lang="he-IL" dirty="0" smtClean="0"/>
              <a:t>לא היה להם את התורה שבע"פ [עקב גלותם לפני חורבן ביהמ"ק], ולא את החגים חנוכה, פורים וכדומה.</a:t>
            </a:r>
            <a:endParaRPr lang="he-IL" dirty="0"/>
          </a:p>
        </p:txBody>
      </p:sp>
    </p:spTree>
    <p:extLst>
      <p:ext uri="{BB962C8B-B14F-4D97-AF65-F5344CB8AC3E}">
        <p14:creationId xmlns:p14="http://schemas.microsoft.com/office/powerpoint/2010/main" val="273614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1928</Words>
  <Application>Microsoft Office PowerPoint</Application>
  <PresentationFormat>מסך רחב</PresentationFormat>
  <Paragraphs>118</Paragraphs>
  <Slides>30</Slides>
  <Notes>0</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30</vt:i4>
      </vt:variant>
    </vt:vector>
  </HeadingPairs>
  <TitlesOfParts>
    <vt:vector size="36" baseType="lpstr">
      <vt:lpstr>Aharoni</vt:lpstr>
      <vt:lpstr>Arial</vt:lpstr>
      <vt:lpstr>Calibri</vt:lpstr>
      <vt:lpstr>Calibri Light</vt:lpstr>
      <vt:lpstr>Times New Roman</vt:lpstr>
      <vt:lpstr>ערכת נושא Office</vt:lpstr>
      <vt:lpstr>מצגת של PowerPoint</vt:lpstr>
      <vt:lpstr>העלייה מאתיופיה</vt:lpstr>
      <vt:lpstr>מצגת של PowerPoint</vt:lpstr>
      <vt:lpstr>מדינה יהודית בארץ חבש</vt:lpstr>
      <vt:lpstr>מיומנו של רבי בנימין מטודלה </vt:lpstr>
      <vt:lpstr>אגרת רבי אליהו מפירארה (1435)</vt:lpstr>
      <vt:lpstr>סופה של הממלכה. אגרת רבי עובדיה מברטונרא (1488)</vt:lpstr>
      <vt:lpstr>מהיכן הגיעו יהודים לאתיופיה?</vt:lpstr>
      <vt:lpstr>רקע כללי על יהודי אתיופיה</vt:lpstr>
      <vt:lpstr>כמיהתם הגדולה לירושלים באה לידי ביטוי:</vt:lpstr>
      <vt:lpstr>המפנה הגדול:</vt:lpstr>
      <vt:lpstr>העלייה הרגלית לארץ ישראל- הגל הראשון [1977-1985]</vt:lpstr>
      <vt:lpstr>הקושי וגבורה יהודית במסע:</vt:lpstr>
      <vt:lpstr>מצגת של PowerPoint</vt:lpstr>
      <vt:lpstr>מצגת של PowerPoint</vt:lpstr>
      <vt:lpstr>הפלשמורה</vt:lpstr>
      <vt:lpstr>מבצע "משה" [1984-1985]</vt:lpstr>
      <vt:lpstr>מבצע "שבא" (1985)</vt:lpstr>
      <vt:lpstr>סיכום העלייה בגל הראשון:</vt:lpstr>
      <vt:lpstr>מבצע "שלמה"</vt:lpstr>
      <vt:lpstr>מצגת של PowerPoint</vt:lpstr>
      <vt:lpstr>מצגת של PowerPoint</vt:lpstr>
      <vt:lpstr>קליטת העולים האתיופים:</vt:lpstr>
      <vt:lpstr>קשיי העולים האתיופים:</vt:lpstr>
      <vt:lpstr>2. הבדלים תרבותיים:</vt:lpstr>
      <vt:lpstr>מצגת של PowerPoint</vt:lpstr>
      <vt:lpstr>3. הרס התא המשפחתי:</vt:lpstr>
      <vt:lpstr>4. משבר דתי:</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Ronit</cp:lastModifiedBy>
  <cp:revision>3</cp:revision>
  <dcterms:created xsi:type="dcterms:W3CDTF">2019-03-20T10:52:36Z</dcterms:created>
  <dcterms:modified xsi:type="dcterms:W3CDTF">2022-01-11T19:29:08Z</dcterms:modified>
</cp:coreProperties>
</file>